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5" r:id="rId4"/>
    <p:sldId id="276" r:id="rId5"/>
    <p:sldId id="277" r:id="rId6"/>
    <p:sldId id="256" r:id="rId7"/>
    <p:sldId id="259" r:id="rId8"/>
    <p:sldId id="261" r:id="rId9"/>
    <p:sldId id="288" r:id="rId10"/>
    <p:sldId id="262" r:id="rId11"/>
    <p:sldId id="263" r:id="rId12"/>
    <p:sldId id="297" r:id="rId13"/>
    <p:sldId id="278" r:id="rId14"/>
    <p:sldId id="281" r:id="rId15"/>
    <p:sldId id="279" r:id="rId16"/>
    <p:sldId id="289" r:id="rId17"/>
    <p:sldId id="280" r:id="rId18"/>
    <p:sldId id="283" r:id="rId19"/>
    <p:sldId id="282" r:id="rId20"/>
    <p:sldId id="295" r:id="rId21"/>
    <p:sldId id="300" r:id="rId22"/>
    <p:sldId id="301" r:id="rId23"/>
    <p:sldId id="302" r:id="rId24"/>
    <p:sldId id="298" r:id="rId25"/>
    <p:sldId id="269" r:id="rId26"/>
    <p:sldId id="284" r:id="rId27"/>
    <p:sldId id="285" r:id="rId28"/>
    <p:sldId id="296" r:id="rId29"/>
    <p:sldId id="294" r:id="rId30"/>
    <p:sldId id="293" r:id="rId31"/>
    <p:sldId id="292" r:id="rId32"/>
    <p:sldId id="265" r:id="rId33"/>
    <p:sldId id="291" r:id="rId34"/>
    <p:sldId id="272" r:id="rId35"/>
    <p:sldId id="287" r:id="rId36"/>
    <p:sldId id="264"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p:scale>
          <a:sx n="81" d="100"/>
          <a:sy n="81" d="100"/>
        </p:scale>
        <p:origin x="-300" y="-36"/>
      </p:cViewPr>
      <p:guideLst>
        <p:guide orient="horz" pos="20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3F41F-79DF-4A73-9FE1-AE7E0417A4F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32106FA8-3E49-43CF-A930-F96287D7AEAA}">
      <dgm:prSet phldrT="[Текст]" custT="1"/>
      <dgm:spPr/>
      <dgm:t>
        <a:bodyPr/>
        <a:lstStyle/>
        <a:p>
          <a:r>
            <a:rPr lang="kk-KZ" sz="2000" b="1" dirty="0">
              <a:solidFill>
                <a:schemeClr val="tx1"/>
              </a:solidFill>
              <a:latin typeface="Times New Roman" pitchFamily="18" charset="0"/>
              <a:cs typeface="Times New Roman" pitchFamily="18" charset="0"/>
            </a:rPr>
            <a:t>Физиология</a:t>
          </a:r>
          <a:endParaRPr lang="ru-RU" sz="2000" b="1" dirty="0">
            <a:solidFill>
              <a:schemeClr val="tx1"/>
            </a:solidFill>
            <a:latin typeface="Times New Roman" pitchFamily="18" charset="0"/>
            <a:cs typeface="Times New Roman" pitchFamily="18" charset="0"/>
          </a:endParaRPr>
        </a:p>
      </dgm:t>
    </dgm:pt>
    <dgm:pt modelId="{F1E57B7E-3B22-4220-A9A6-5601AB3AD36D}" type="parTrans" cxnId="{18981F4A-3ADD-435C-A330-CCAC01857006}">
      <dgm:prSet/>
      <dgm:spPr/>
      <dgm:t>
        <a:bodyPr/>
        <a:lstStyle/>
        <a:p>
          <a:endParaRPr lang="ru-RU"/>
        </a:p>
      </dgm:t>
    </dgm:pt>
    <dgm:pt modelId="{9FADC960-FF9A-4784-AB44-6BADB32F0289}" type="sibTrans" cxnId="{18981F4A-3ADD-435C-A330-CCAC01857006}">
      <dgm:prSet/>
      <dgm:spPr/>
      <dgm:t>
        <a:bodyPr/>
        <a:lstStyle/>
        <a:p>
          <a:endParaRPr lang="ru-RU"/>
        </a:p>
      </dgm:t>
    </dgm:pt>
    <dgm:pt modelId="{5E970C34-DA10-42D4-9AA4-EEB80E192623}">
      <dgm:prSet phldrT="[Текст]" custT="1"/>
      <dgm:spPr/>
      <dgm:t>
        <a:bodyPr/>
        <a:lstStyle/>
        <a:p>
          <a:r>
            <a:rPr lang="kk-KZ" sz="2000" dirty="0">
              <a:solidFill>
                <a:schemeClr val="tx1"/>
              </a:solidFill>
              <a:latin typeface="Times New Roman" pitchFamily="18" charset="0"/>
              <a:cs typeface="Times New Roman" pitchFamily="18" charset="0"/>
            </a:rPr>
            <a:t>Анатомия </a:t>
          </a:r>
          <a:endParaRPr lang="ru-RU" sz="2000" dirty="0">
            <a:solidFill>
              <a:schemeClr val="tx1"/>
            </a:solidFill>
            <a:latin typeface="Times New Roman" pitchFamily="18" charset="0"/>
            <a:cs typeface="Times New Roman" pitchFamily="18" charset="0"/>
          </a:endParaRPr>
        </a:p>
      </dgm:t>
    </dgm:pt>
    <dgm:pt modelId="{458ABF39-EA16-476B-BBE4-C47A768249EF}" type="parTrans" cxnId="{3779675B-A54B-4E86-BF1E-A482ACB4B4A2}">
      <dgm:prSet/>
      <dgm:spPr/>
      <dgm:t>
        <a:bodyPr/>
        <a:lstStyle/>
        <a:p>
          <a:endParaRPr lang="ru-RU"/>
        </a:p>
      </dgm:t>
    </dgm:pt>
    <dgm:pt modelId="{02BA0C0D-3EAE-46A4-837E-895DC62BAF24}" type="sibTrans" cxnId="{3779675B-A54B-4E86-BF1E-A482ACB4B4A2}">
      <dgm:prSet/>
      <dgm:spPr/>
      <dgm:t>
        <a:bodyPr/>
        <a:lstStyle/>
        <a:p>
          <a:endParaRPr lang="ru-RU"/>
        </a:p>
      </dgm:t>
    </dgm:pt>
    <dgm:pt modelId="{A4400067-1510-4EA0-A06E-27C50F540C51}">
      <dgm:prSet phldrT="[Текст]" custT="1"/>
      <dgm:spPr/>
      <dgm:t>
        <a:bodyPr/>
        <a:lstStyle/>
        <a:p>
          <a:r>
            <a:rPr lang="kk-KZ" sz="2000" dirty="0">
              <a:solidFill>
                <a:schemeClr val="tx1"/>
              </a:solidFill>
              <a:latin typeface="Times New Roman" pitchFamily="18" charset="0"/>
              <a:cs typeface="Times New Roman" pitchFamily="18" charset="0"/>
            </a:rPr>
            <a:t>Цитология, гистология, молекулалық биология</a:t>
          </a:r>
          <a:endParaRPr lang="ru-RU" sz="2000" dirty="0">
            <a:solidFill>
              <a:schemeClr val="tx1"/>
            </a:solidFill>
            <a:latin typeface="Times New Roman" pitchFamily="18" charset="0"/>
            <a:cs typeface="Times New Roman" pitchFamily="18" charset="0"/>
          </a:endParaRPr>
        </a:p>
      </dgm:t>
    </dgm:pt>
    <dgm:pt modelId="{F4A80750-2648-47B3-9EFE-B30A8BA03954}" type="parTrans" cxnId="{2497C829-2B22-4233-A064-C2984C2F9064}">
      <dgm:prSet/>
      <dgm:spPr/>
      <dgm:t>
        <a:bodyPr/>
        <a:lstStyle/>
        <a:p>
          <a:endParaRPr lang="ru-RU"/>
        </a:p>
      </dgm:t>
    </dgm:pt>
    <dgm:pt modelId="{E19C1678-C602-498A-B7B4-342E8E3A8CB8}" type="sibTrans" cxnId="{2497C829-2B22-4233-A064-C2984C2F9064}">
      <dgm:prSet/>
      <dgm:spPr/>
      <dgm:t>
        <a:bodyPr/>
        <a:lstStyle/>
        <a:p>
          <a:endParaRPr lang="ru-RU"/>
        </a:p>
      </dgm:t>
    </dgm:pt>
    <dgm:pt modelId="{727D8F00-4643-4CD6-8E7C-D1C5D6D4873E}">
      <dgm:prSet phldrT="[Текст]" custT="1"/>
      <dgm:spPr/>
      <dgm:t>
        <a:bodyPr/>
        <a:lstStyle/>
        <a:p>
          <a:pPr algn="ctr"/>
          <a:r>
            <a:rPr lang="kk-KZ" sz="1600" dirty="0"/>
            <a:t>,</a:t>
          </a:r>
        </a:p>
        <a:p>
          <a:pPr algn="just"/>
          <a:r>
            <a:rPr lang="kk-KZ" sz="2000" dirty="0">
              <a:solidFill>
                <a:schemeClr val="tx1"/>
              </a:solidFill>
              <a:latin typeface="Times New Roman" pitchFamily="18" charset="0"/>
              <a:cs typeface="Times New Roman" pitchFamily="18" charset="0"/>
            </a:rPr>
            <a:t>Қалыпты физиология, Патологиялық физиол</a:t>
          </a:r>
          <a:r>
            <a:rPr lang="en-US" sz="2000" dirty="0">
              <a:solidFill>
                <a:schemeClr val="tx1"/>
              </a:solidFill>
              <a:latin typeface="Times New Roman" pitchFamily="18" charset="0"/>
              <a:cs typeface="Times New Roman" pitchFamily="18" charset="0"/>
            </a:rPr>
            <a:t>     </a:t>
          </a:r>
          <a:r>
            <a:rPr lang="kk-KZ" sz="2000" dirty="0">
              <a:solidFill>
                <a:schemeClr val="tx1"/>
              </a:solidFill>
              <a:latin typeface="Times New Roman" pitchFamily="18" charset="0"/>
              <a:cs typeface="Times New Roman" pitchFamily="18" charset="0"/>
            </a:rPr>
            <a:t>оги</a:t>
          </a:r>
          <a:r>
            <a:rPr lang="kk-KZ" sz="1600" dirty="0">
              <a:solidFill>
                <a:schemeClr val="tx1"/>
              </a:solidFill>
            </a:rPr>
            <a:t>я</a:t>
          </a:r>
          <a:endParaRPr lang="ru-RU" sz="1600" dirty="0">
            <a:solidFill>
              <a:schemeClr val="tx1"/>
            </a:solidFill>
          </a:endParaRPr>
        </a:p>
      </dgm:t>
    </dgm:pt>
    <dgm:pt modelId="{7137554C-860D-42EB-A359-88104EF44185}" type="parTrans" cxnId="{2942D52B-CC11-4397-917D-FDB699842DEE}">
      <dgm:prSet/>
      <dgm:spPr/>
      <dgm:t>
        <a:bodyPr/>
        <a:lstStyle/>
        <a:p>
          <a:endParaRPr lang="ru-RU"/>
        </a:p>
      </dgm:t>
    </dgm:pt>
    <dgm:pt modelId="{CDA4C576-DA4B-45F3-89D3-0C99DC99C860}" type="sibTrans" cxnId="{2942D52B-CC11-4397-917D-FDB699842DEE}">
      <dgm:prSet/>
      <dgm:spPr/>
      <dgm:t>
        <a:bodyPr/>
        <a:lstStyle/>
        <a:p>
          <a:endParaRPr lang="ru-RU"/>
        </a:p>
      </dgm:t>
    </dgm:pt>
    <dgm:pt modelId="{65F8B7AE-AB62-43C0-842D-A738B0B033AD}">
      <dgm:prSet phldrT="[Текст]" custT="1"/>
      <dgm:spPr/>
      <dgm:t>
        <a:bodyPr/>
        <a:lstStyle/>
        <a:p>
          <a:r>
            <a:rPr lang="kk-KZ" sz="2000" dirty="0">
              <a:solidFill>
                <a:schemeClr val="tx1"/>
              </a:solidFill>
              <a:latin typeface="Times New Roman" pitchFamily="18" charset="0"/>
              <a:cs typeface="Times New Roman" pitchFamily="18" charset="0"/>
            </a:rPr>
            <a:t>Эволюциялық физиология,</a:t>
          </a:r>
        </a:p>
        <a:p>
          <a:r>
            <a:rPr lang="kk-KZ" sz="2000" dirty="0">
              <a:solidFill>
                <a:schemeClr val="tx1"/>
              </a:solidFill>
              <a:latin typeface="Times New Roman" pitchFamily="18" charset="0"/>
              <a:cs typeface="Times New Roman" pitchFamily="18" charset="0"/>
            </a:rPr>
            <a:t>Экологиялық физиология</a:t>
          </a:r>
          <a:endParaRPr lang="ru-RU" sz="2000" dirty="0">
            <a:solidFill>
              <a:schemeClr val="tx1"/>
            </a:solidFill>
            <a:latin typeface="Times New Roman" pitchFamily="18" charset="0"/>
            <a:cs typeface="Times New Roman" pitchFamily="18" charset="0"/>
          </a:endParaRPr>
        </a:p>
      </dgm:t>
    </dgm:pt>
    <dgm:pt modelId="{015558FA-7A0D-4483-A188-CB643A5A04B2}" type="parTrans" cxnId="{F43EF715-0CB0-4188-83E9-F33FD3F70C9C}">
      <dgm:prSet/>
      <dgm:spPr/>
      <dgm:t>
        <a:bodyPr/>
        <a:lstStyle/>
        <a:p>
          <a:endParaRPr lang="ru-RU"/>
        </a:p>
      </dgm:t>
    </dgm:pt>
    <dgm:pt modelId="{875A65A9-A9BC-41E6-8645-5D3E7C41AAB5}" type="sibTrans" cxnId="{F43EF715-0CB0-4188-83E9-F33FD3F70C9C}">
      <dgm:prSet/>
      <dgm:spPr/>
      <dgm:t>
        <a:bodyPr/>
        <a:lstStyle/>
        <a:p>
          <a:endParaRPr lang="ru-RU"/>
        </a:p>
      </dgm:t>
    </dgm:pt>
    <dgm:pt modelId="{495659B6-A8E7-4BA1-BFEA-3CF5A355BB41}">
      <dgm:prSet/>
      <dgm:spPr/>
      <dgm:t>
        <a:bodyPr/>
        <a:lstStyle/>
        <a:p>
          <a:endParaRPr lang="ru-RU" dirty="0"/>
        </a:p>
      </dgm:t>
    </dgm:pt>
    <dgm:pt modelId="{049F23E4-9408-430B-B142-7ADC09B7EF49}" type="parTrans" cxnId="{F018951A-448B-479D-9E6F-19C146614607}">
      <dgm:prSet/>
      <dgm:spPr/>
      <dgm:t>
        <a:bodyPr/>
        <a:lstStyle/>
        <a:p>
          <a:endParaRPr lang="ru-RU"/>
        </a:p>
      </dgm:t>
    </dgm:pt>
    <dgm:pt modelId="{4E78550A-71B5-4E92-98DD-0D62AB54BD8C}" type="sibTrans" cxnId="{F018951A-448B-479D-9E6F-19C146614607}">
      <dgm:prSet/>
      <dgm:spPr/>
      <dgm:t>
        <a:bodyPr/>
        <a:lstStyle/>
        <a:p>
          <a:endParaRPr lang="ru-RU"/>
        </a:p>
      </dgm:t>
    </dgm:pt>
    <dgm:pt modelId="{AB157D8A-3D2A-4504-B922-0B447DDE001B}">
      <dgm:prSet custT="1"/>
      <dgm:spPr/>
      <dgm:t>
        <a:bodyPr/>
        <a:lstStyle/>
        <a:p>
          <a:pPr algn="just">
            <a:lnSpc>
              <a:spcPct val="90000"/>
            </a:lnSpc>
            <a:spcAft>
              <a:spcPct val="35000"/>
            </a:spcAft>
          </a:pPr>
          <a:r>
            <a:rPr lang="kk-KZ" sz="2000" b="0" dirty="0">
              <a:solidFill>
                <a:schemeClr val="tx1"/>
              </a:solidFill>
              <a:latin typeface="Times New Roman" pitchFamily="18" charset="0"/>
              <a:cs typeface="Times New Roman" pitchFamily="18" charset="0"/>
            </a:rPr>
            <a:t>Биохимия,биофизика, радиобиология</a:t>
          </a:r>
          <a:endParaRPr lang="ru-RU" sz="2000" b="0" dirty="0">
            <a:solidFill>
              <a:schemeClr val="tx1"/>
            </a:solidFill>
          </a:endParaRPr>
        </a:p>
      </dgm:t>
    </dgm:pt>
    <dgm:pt modelId="{82D64BB2-E9E1-4D7F-BE60-76C0E673DD94}" type="parTrans" cxnId="{643896FE-6B45-4152-8104-CA777633DD97}">
      <dgm:prSet/>
      <dgm:spPr/>
      <dgm:t>
        <a:bodyPr/>
        <a:lstStyle/>
        <a:p>
          <a:endParaRPr lang="ru-RU"/>
        </a:p>
      </dgm:t>
    </dgm:pt>
    <dgm:pt modelId="{9AFA6F6A-78BF-46DF-83AE-F7124BBB3BCC}" type="sibTrans" cxnId="{643896FE-6B45-4152-8104-CA777633DD97}">
      <dgm:prSet/>
      <dgm:spPr/>
      <dgm:t>
        <a:bodyPr/>
        <a:lstStyle/>
        <a:p>
          <a:endParaRPr lang="ru-RU"/>
        </a:p>
      </dgm:t>
    </dgm:pt>
    <dgm:pt modelId="{17607AC6-965A-4CAA-83EF-1473088D5A78}">
      <dgm:prSet custT="1"/>
      <dgm:spPr/>
      <dgm:t>
        <a:bodyPr/>
        <a:lstStyle/>
        <a:p>
          <a:r>
            <a:rPr lang="kk-KZ" sz="2000" dirty="0">
              <a:solidFill>
                <a:schemeClr val="tx1"/>
              </a:solidFill>
              <a:latin typeface="Times New Roman" pitchFamily="18" charset="0"/>
              <a:cs typeface="Times New Roman" pitchFamily="18" charset="0"/>
            </a:rPr>
            <a:t>Эндокринология, иммунология</a:t>
          </a:r>
          <a:endParaRPr lang="ru-RU" sz="2000" dirty="0">
            <a:solidFill>
              <a:schemeClr val="tx1"/>
            </a:solidFill>
            <a:latin typeface="Times New Roman" pitchFamily="18" charset="0"/>
            <a:cs typeface="Times New Roman" pitchFamily="18" charset="0"/>
          </a:endParaRPr>
        </a:p>
      </dgm:t>
    </dgm:pt>
    <dgm:pt modelId="{9736FD3A-D43A-4387-ACC9-7A2A18A25170}" type="parTrans" cxnId="{FC203B1E-DDB0-4096-9B14-9A0CC33C2E78}">
      <dgm:prSet/>
      <dgm:spPr/>
      <dgm:t>
        <a:bodyPr/>
        <a:lstStyle/>
        <a:p>
          <a:endParaRPr lang="ru-RU"/>
        </a:p>
      </dgm:t>
    </dgm:pt>
    <dgm:pt modelId="{BD3B3ED6-CABB-497B-AB65-262BD3F44C73}" type="sibTrans" cxnId="{FC203B1E-DDB0-4096-9B14-9A0CC33C2E78}">
      <dgm:prSet/>
      <dgm:spPr/>
      <dgm:t>
        <a:bodyPr/>
        <a:lstStyle/>
        <a:p>
          <a:endParaRPr lang="ru-RU"/>
        </a:p>
      </dgm:t>
    </dgm:pt>
    <dgm:pt modelId="{440E519B-0C81-4A6C-A1E6-1AD38BAD7EE2}">
      <dgm:prSet custT="1"/>
      <dgm:spPr/>
      <dgm:t>
        <a:bodyPr/>
        <a:lstStyle/>
        <a:p>
          <a:pPr algn="l">
            <a:lnSpc>
              <a:spcPct val="90000"/>
            </a:lnSpc>
            <a:spcAft>
              <a:spcPct val="35000"/>
            </a:spcAft>
          </a:pPr>
          <a:endParaRPr lang="ru-RU" sz="2000" dirty="0">
            <a:latin typeface="Times New Roman" pitchFamily="18" charset="0"/>
            <a:cs typeface="Times New Roman" pitchFamily="18" charset="0"/>
          </a:endParaRPr>
        </a:p>
      </dgm:t>
    </dgm:pt>
    <dgm:pt modelId="{54E093A8-9894-4EBD-8FFA-764383371ED5}" type="parTrans" cxnId="{67CB3A71-EFE3-4FED-8351-EB511AE7A7D8}">
      <dgm:prSet/>
      <dgm:spPr/>
      <dgm:t>
        <a:bodyPr/>
        <a:lstStyle/>
        <a:p>
          <a:endParaRPr lang="ru-RU"/>
        </a:p>
      </dgm:t>
    </dgm:pt>
    <dgm:pt modelId="{A4474D5E-2AC6-4AE3-A082-D4A83DDB366D}" type="sibTrans" cxnId="{67CB3A71-EFE3-4FED-8351-EB511AE7A7D8}">
      <dgm:prSet/>
      <dgm:spPr/>
      <dgm:t>
        <a:bodyPr/>
        <a:lstStyle/>
        <a:p>
          <a:endParaRPr lang="ru-RU"/>
        </a:p>
      </dgm:t>
    </dgm:pt>
    <dgm:pt modelId="{42055CD2-0E63-416B-BFFA-BD5D3800C2E5}">
      <dgm:prSet custT="1"/>
      <dgm:spPr/>
      <dgm:t>
        <a:bodyPr/>
        <a:lstStyle/>
        <a:p>
          <a:pPr marL="228600" indent="0" algn="l">
            <a:lnSpc>
              <a:spcPct val="90000"/>
            </a:lnSpc>
            <a:spcAft>
              <a:spcPct val="15000"/>
            </a:spcAft>
          </a:pPr>
          <a:endParaRPr lang="ru-RU" sz="2000" dirty="0">
            <a:latin typeface="Times New Roman" pitchFamily="18" charset="0"/>
            <a:cs typeface="Times New Roman" pitchFamily="18" charset="0"/>
          </a:endParaRPr>
        </a:p>
      </dgm:t>
    </dgm:pt>
    <dgm:pt modelId="{E1E19D2C-FD75-4710-846B-02CC374D9936}" type="parTrans" cxnId="{821F3B06-8059-4F4D-ABC0-94592BEED678}">
      <dgm:prSet/>
      <dgm:spPr/>
      <dgm:t>
        <a:bodyPr/>
        <a:lstStyle/>
        <a:p>
          <a:endParaRPr lang="ru-RU"/>
        </a:p>
      </dgm:t>
    </dgm:pt>
    <dgm:pt modelId="{C2631FE4-E330-4E4A-A1EE-9C3AD0EF39C4}" type="sibTrans" cxnId="{821F3B06-8059-4F4D-ABC0-94592BEED678}">
      <dgm:prSet/>
      <dgm:spPr/>
      <dgm:t>
        <a:bodyPr/>
        <a:lstStyle/>
        <a:p>
          <a:endParaRPr lang="ru-RU"/>
        </a:p>
      </dgm:t>
    </dgm:pt>
    <dgm:pt modelId="{33992E96-91CC-4475-A30B-5A736F115BE5}">
      <dgm:prSet custT="1"/>
      <dgm:spPr/>
      <dgm:t>
        <a:bodyPr/>
        <a:lstStyle/>
        <a:p>
          <a:pPr marL="0" indent="0" algn="just">
            <a:lnSpc>
              <a:spcPct val="100000"/>
            </a:lnSpc>
            <a:spcAft>
              <a:spcPts val="0"/>
            </a:spcAft>
          </a:pPr>
          <a:r>
            <a:rPr lang="kk-KZ" sz="2000" dirty="0">
              <a:solidFill>
                <a:schemeClr val="tx1"/>
              </a:solidFill>
              <a:latin typeface="Times New Roman" pitchFamily="18" charset="0"/>
              <a:cs typeface="Times New Roman" pitchFamily="18" charset="0"/>
            </a:rPr>
            <a:t>Нейрофизиология, психофизиология</a:t>
          </a:r>
          <a:endParaRPr lang="ru-RU" sz="2000" dirty="0">
            <a:solidFill>
              <a:schemeClr val="tx1"/>
            </a:solidFill>
            <a:latin typeface="Times New Roman" pitchFamily="18" charset="0"/>
            <a:cs typeface="Times New Roman" pitchFamily="18" charset="0"/>
          </a:endParaRPr>
        </a:p>
      </dgm:t>
    </dgm:pt>
    <dgm:pt modelId="{70B439E9-177E-47A6-903E-B8439FB0F2DB}" type="parTrans" cxnId="{340EB586-9850-4B7B-BFD7-651250C5B30E}">
      <dgm:prSet/>
      <dgm:spPr/>
      <dgm:t>
        <a:bodyPr/>
        <a:lstStyle/>
        <a:p>
          <a:endParaRPr lang="ru-RU"/>
        </a:p>
      </dgm:t>
    </dgm:pt>
    <dgm:pt modelId="{FEE7205C-D853-4C27-BA0B-4C2123603460}" type="sibTrans" cxnId="{340EB586-9850-4B7B-BFD7-651250C5B30E}">
      <dgm:prSet/>
      <dgm:spPr/>
      <dgm:t>
        <a:bodyPr/>
        <a:lstStyle/>
        <a:p>
          <a:endParaRPr lang="ru-RU"/>
        </a:p>
      </dgm:t>
    </dgm:pt>
    <dgm:pt modelId="{C1AC5D4F-72A3-4717-BAC6-FB3579570997}" type="pres">
      <dgm:prSet presAssocID="{25E3F41F-79DF-4A73-9FE1-AE7E0417A4FA}" presName="cycle" presStyleCnt="0">
        <dgm:presLayoutVars>
          <dgm:chMax val="1"/>
          <dgm:dir/>
          <dgm:animLvl val="ctr"/>
          <dgm:resizeHandles val="exact"/>
        </dgm:presLayoutVars>
      </dgm:prSet>
      <dgm:spPr/>
      <dgm:t>
        <a:bodyPr/>
        <a:lstStyle/>
        <a:p>
          <a:endParaRPr lang="ru-RU"/>
        </a:p>
      </dgm:t>
    </dgm:pt>
    <dgm:pt modelId="{D060D0A0-FDDD-4346-8A81-6BC037C9761C}" type="pres">
      <dgm:prSet presAssocID="{32106FA8-3E49-43CF-A930-F96287D7AEAA}" presName="centerShape" presStyleLbl="node0" presStyleIdx="0" presStyleCnt="1" custScaleX="144574"/>
      <dgm:spPr/>
      <dgm:t>
        <a:bodyPr/>
        <a:lstStyle/>
        <a:p>
          <a:endParaRPr lang="ru-RU"/>
        </a:p>
      </dgm:t>
    </dgm:pt>
    <dgm:pt modelId="{D9FF0F50-2A7A-49C3-80F5-E3B228F88296}" type="pres">
      <dgm:prSet presAssocID="{458ABF39-EA16-476B-BBE4-C47A768249EF}" presName="Name9" presStyleLbl="parChTrans1D2" presStyleIdx="0" presStyleCnt="7"/>
      <dgm:spPr/>
      <dgm:t>
        <a:bodyPr/>
        <a:lstStyle/>
        <a:p>
          <a:endParaRPr lang="ru-RU"/>
        </a:p>
      </dgm:t>
    </dgm:pt>
    <dgm:pt modelId="{81700D0C-D263-4CC5-B007-EDECBB70D22D}" type="pres">
      <dgm:prSet presAssocID="{458ABF39-EA16-476B-BBE4-C47A768249EF}" presName="connTx" presStyleLbl="parChTrans1D2" presStyleIdx="0" presStyleCnt="7"/>
      <dgm:spPr/>
      <dgm:t>
        <a:bodyPr/>
        <a:lstStyle/>
        <a:p>
          <a:endParaRPr lang="ru-RU"/>
        </a:p>
      </dgm:t>
    </dgm:pt>
    <dgm:pt modelId="{FB8FA19E-2793-4E5F-94D7-F00C412FD9C3}" type="pres">
      <dgm:prSet presAssocID="{5E970C34-DA10-42D4-9AA4-EEB80E192623}" presName="node" presStyleLbl="node1" presStyleIdx="0" presStyleCnt="7">
        <dgm:presLayoutVars>
          <dgm:bulletEnabled val="1"/>
        </dgm:presLayoutVars>
      </dgm:prSet>
      <dgm:spPr/>
      <dgm:t>
        <a:bodyPr/>
        <a:lstStyle/>
        <a:p>
          <a:endParaRPr lang="ru-RU"/>
        </a:p>
      </dgm:t>
    </dgm:pt>
    <dgm:pt modelId="{AC855F3F-1902-415A-ACC5-25519D3B6A59}" type="pres">
      <dgm:prSet presAssocID="{F4A80750-2648-47B3-9EFE-B30A8BA03954}" presName="Name9" presStyleLbl="parChTrans1D2" presStyleIdx="1" presStyleCnt="7"/>
      <dgm:spPr/>
      <dgm:t>
        <a:bodyPr/>
        <a:lstStyle/>
        <a:p>
          <a:endParaRPr lang="ru-RU"/>
        </a:p>
      </dgm:t>
    </dgm:pt>
    <dgm:pt modelId="{6ABEE014-2EA6-406C-B439-8FF947308984}" type="pres">
      <dgm:prSet presAssocID="{F4A80750-2648-47B3-9EFE-B30A8BA03954}" presName="connTx" presStyleLbl="parChTrans1D2" presStyleIdx="1" presStyleCnt="7"/>
      <dgm:spPr/>
      <dgm:t>
        <a:bodyPr/>
        <a:lstStyle/>
        <a:p>
          <a:endParaRPr lang="ru-RU"/>
        </a:p>
      </dgm:t>
    </dgm:pt>
    <dgm:pt modelId="{674D9D14-651A-400A-BB36-ED31951339B1}" type="pres">
      <dgm:prSet presAssocID="{A4400067-1510-4EA0-A06E-27C50F540C51}" presName="node" presStyleLbl="node1" presStyleIdx="1" presStyleCnt="7" custScaleX="199079" custScaleY="137224">
        <dgm:presLayoutVars>
          <dgm:bulletEnabled val="1"/>
        </dgm:presLayoutVars>
      </dgm:prSet>
      <dgm:spPr/>
      <dgm:t>
        <a:bodyPr/>
        <a:lstStyle/>
        <a:p>
          <a:endParaRPr lang="ru-RU"/>
        </a:p>
      </dgm:t>
    </dgm:pt>
    <dgm:pt modelId="{36E78D68-8673-419D-A577-9DB043A139DF}" type="pres">
      <dgm:prSet presAssocID="{82D64BB2-E9E1-4D7F-BE60-76C0E673DD94}" presName="Name9" presStyleLbl="parChTrans1D2" presStyleIdx="2" presStyleCnt="7"/>
      <dgm:spPr/>
      <dgm:t>
        <a:bodyPr/>
        <a:lstStyle/>
        <a:p>
          <a:endParaRPr lang="ru-RU"/>
        </a:p>
      </dgm:t>
    </dgm:pt>
    <dgm:pt modelId="{F4DF5DF8-2D13-4E7C-999B-2D44BDF395F3}" type="pres">
      <dgm:prSet presAssocID="{82D64BB2-E9E1-4D7F-BE60-76C0E673DD94}" presName="connTx" presStyleLbl="parChTrans1D2" presStyleIdx="2" presStyleCnt="7"/>
      <dgm:spPr/>
      <dgm:t>
        <a:bodyPr/>
        <a:lstStyle/>
        <a:p>
          <a:endParaRPr lang="ru-RU"/>
        </a:p>
      </dgm:t>
    </dgm:pt>
    <dgm:pt modelId="{6D0C2F8C-B8AD-453C-ABDC-3CA474633084}" type="pres">
      <dgm:prSet presAssocID="{AB157D8A-3D2A-4504-B922-0B447DDE001B}" presName="node" presStyleLbl="node1" presStyleIdx="2" presStyleCnt="7" custScaleX="247157" custRadScaleRad="99153" custRadScaleInc="1292">
        <dgm:presLayoutVars>
          <dgm:bulletEnabled val="1"/>
        </dgm:presLayoutVars>
      </dgm:prSet>
      <dgm:spPr/>
      <dgm:t>
        <a:bodyPr/>
        <a:lstStyle/>
        <a:p>
          <a:endParaRPr lang="ru-RU"/>
        </a:p>
      </dgm:t>
    </dgm:pt>
    <dgm:pt modelId="{C749FE57-25AF-42D3-976B-40BA74071E13}" type="pres">
      <dgm:prSet presAssocID="{9736FD3A-D43A-4387-ACC9-7A2A18A25170}" presName="Name9" presStyleLbl="parChTrans1D2" presStyleIdx="3" presStyleCnt="7"/>
      <dgm:spPr/>
      <dgm:t>
        <a:bodyPr/>
        <a:lstStyle/>
        <a:p>
          <a:endParaRPr lang="ru-RU"/>
        </a:p>
      </dgm:t>
    </dgm:pt>
    <dgm:pt modelId="{4AA11994-BE2A-4F20-ACDD-74A677505473}" type="pres">
      <dgm:prSet presAssocID="{9736FD3A-D43A-4387-ACC9-7A2A18A25170}" presName="connTx" presStyleLbl="parChTrans1D2" presStyleIdx="3" presStyleCnt="7"/>
      <dgm:spPr/>
      <dgm:t>
        <a:bodyPr/>
        <a:lstStyle/>
        <a:p>
          <a:endParaRPr lang="ru-RU"/>
        </a:p>
      </dgm:t>
    </dgm:pt>
    <dgm:pt modelId="{2E6EFBAF-7CB8-4349-A020-EBF0E897836B}" type="pres">
      <dgm:prSet presAssocID="{17607AC6-965A-4CAA-83EF-1473088D5A78}" presName="node" presStyleLbl="node1" presStyleIdx="3" presStyleCnt="7" custScaleX="234513" custRadScaleRad="128747" custRadScaleInc="-73655">
        <dgm:presLayoutVars>
          <dgm:bulletEnabled val="1"/>
        </dgm:presLayoutVars>
      </dgm:prSet>
      <dgm:spPr/>
      <dgm:t>
        <a:bodyPr/>
        <a:lstStyle/>
        <a:p>
          <a:endParaRPr lang="ru-RU"/>
        </a:p>
      </dgm:t>
    </dgm:pt>
    <dgm:pt modelId="{82F11234-EF11-4B34-BCE8-47D365B8A6F7}" type="pres">
      <dgm:prSet presAssocID="{54E093A8-9894-4EBD-8FFA-764383371ED5}" presName="Name9" presStyleLbl="parChTrans1D2" presStyleIdx="4" presStyleCnt="7"/>
      <dgm:spPr/>
      <dgm:t>
        <a:bodyPr/>
        <a:lstStyle/>
        <a:p>
          <a:endParaRPr lang="ru-RU"/>
        </a:p>
      </dgm:t>
    </dgm:pt>
    <dgm:pt modelId="{56CA36E5-822B-42C9-BAF9-BDA6827044C6}" type="pres">
      <dgm:prSet presAssocID="{54E093A8-9894-4EBD-8FFA-764383371ED5}" presName="connTx" presStyleLbl="parChTrans1D2" presStyleIdx="4" presStyleCnt="7"/>
      <dgm:spPr/>
      <dgm:t>
        <a:bodyPr/>
        <a:lstStyle/>
        <a:p>
          <a:endParaRPr lang="ru-RU"/>
        </a:p>
      </dgm:t>
    </dgm:pt>
    <dgm:pt modelId="{80D23C14-7630-4035-92AD-AB28BDAC14E8}" type="pres">
      <dgm:prSet presAssocID="{440E519B-0C81-4A6C-A1E6-1AD38BAD7EE2}" presName="node" presStyleLbl="node1" presStyleIdx="4" presStyleCnt="7" custScaleX="220725" custRadScaleRad="102845" custRadScaleInc="18194">
        <dgm:presLayoutVars>
          <dgm:bulletEnabled val="1"/>
        </dgm:presLayoutVars>
      </dgm:prSet>
      <dgm:spPr/>
      <dgm:t>
        <a:bodyPr/>
        <a:lstStyle/>
        <a:p>
          <a:endParaRPr lang="ru-RU"/>
        </a:p>
      </dgm:t>
    </dgm:pt>
    <dgm:pt modelId="{024A5EAA-83F5-4718-86A3-2B468A543AB2}" type="pres">
      <dgm:prSet presAssocID="{7137554C-860D-42EB-A359-88104EF44185}" presName="Name9" presStyleLbl="parChTrans1D2" presStyleIdx="5" presStyleCnt="7"/>
      <dgm:spPr/>
      <dgm:t>
        <a:bodyPr/>
        <a:lstStyle/>
        <a:p>
          <a:endParaRPr lang="ru-RU"/>
        </a:p>
      </dgm:t>
    </dgm:pt>
    <dgm:pt modelId="{10B7530C-57FA-4C08-9853-8377E20CC29A}" type="pres">
      <dgm:prSet presAssocID="{7137554C-860D-42EB-A359-88104EF44185}" presName="connTx" presStyleLbl="parChTrans1D2" presStyleIdx="5" presStyleCnt="7"/>
      <dgm:spPr/>
      <dgm:t>
        <a:bodyPr/>
        <a:lstStyle/>
        <a:p>
          <a:endParaRPr lang="ru-RU"/>
        </a:p>
      </dgm:t>
    </dgm:pt>
    <dgm:pt modelId="{AACB625A-CF9C-4F27-938E-5054D237150F}" type="pres">
      <dgm:prSet presAssocID="{727D8F00-4643-4CD6-8E7C-D1C5D6D4873E}" presName="node" presStyleLbl="node1" presStyleIdx="5" presStyleCnt="7" custScaleX="213644">
        <dgm:presLayoutVars>
          <dgm:bulletEnabled val="1"/>
        </dgm:presLayoutVars>
      </dgm:prSet>
      <dgm:spPr/>
      <dgm:t>
        <a:bodyPr/>
        <a:lstStyle/>
        <a:p>
          <a:endParaRPr lang="ru-RU"/>
        </a:p>
      </dgm:t>
    </dgm:pt>
    <dgm:pt modelId="{CCE78813-E9FB-44BF-8016-076D98BA56C6}" type="pres">
      <dgm:prSet presAssocID="{015558FA-7A0D-4483-A188-CB643A5A04B2}" presName="Name9" presStyleLbl="parChTrans1D2" presStyleIdx="6" presStyleCnt="7"/>
      <dgm:spPr/>
      <dgm:t>
        <a:bodyPr/>
        <a:lstStyle/>
        <a:p>
          <a:endParaRPr lang="ru-RU"/>
        </a:p>
      </dgm:t>
    </dgm:pt>
    <dgm:pt modelId="{74BD8028-F988-414A-93C2-75ADA4D9B6A4}" type="pres">
      <dgm:prSet presAssocID="{015558FA-7A0D-4483-A188-CB643A5A04B2}" presName="connTx" presStyleLbl="parChTrans1D2" presStyleIdx="6" presStyleCnt="7"/>
      <dgm:spPr/>
      <dgm:t>
        <a:bodyPr/>
        <a:lstStyle/>
        <a:p>
          <a:endParaRPr lang="ru-RU"/>
        </a:p>
      </dgm:t>
    </dgm:pt>
    <dgm:pt modelId="{AAE6D2BA-824C-4968-B2DE-EF884257A8B8}" type="pres">
      <dgm:prSet presAssocID="{65F8B7AE-AB62-43C0-842D-A738B0B033AD}" presName="node" presStyleLbl="node1" presStyleIdx="6" presStyleCnt="7" custScaleX="233045" custRadScaleRad="100861" custRadScaleInc="-6094">
        <dgm:presLayoutVars>
          <dgm:bulletEnabled val="1"/>
        </dgm:presLayoutVars>
      </dgm:prSet>
      <dgm:spPr/>
      <dgm:t>
        <a:bodyPr/>
        <a:lstStyle/>
        <a:p>
          <a:endParaRPr lang="ru-RU"/>
        </a:p>
      </dgm:t>
    </dgm:pt>
  </dgm:ptLst>
  <dgm:cxnLst>
    <dgm:cxn modelId="{B3DE5AD1-A764-4901-9B42-70A0E2084FA3}" type="presOf" srcId="{9736FD3A-D43A-4387-ACC9-7A2A18A25170}" destId="{4AA11994-BE2A-4F20-ACDD-74A677505473}" srcOrd="1" destOrd="0" presId="urn:microsoft.com/office/officeart/2005/8/layout/radial1"/>
    <dgm:cxn modelId="{414973A1-47B7-4BFA-9F04-63AA9E55FA59}" type="presOf" srcId="{25E3F41F-79DF-4A73-9FE1-AE7E0417A4FA}" destId="{C1AC5D4F-72A3-4717-BAC6-FB3579570997}" srcOrd="0" destOrd="0" presId="urn:microsoft.com/office/officeart/2005/8/layout/radial1"/>
    <dgm:cxn modelId="{1A8635DC-A591-4205-AC5B-80338B9C19FC}" type="presOf" srcId="{F4A80750-2648-47B3-9EFE-B30A8BA03954}" destId="{AC855F3F-1902-415A-ACC5-25519D3B6A59}" srcOrd="0" destOrd="0" presId="urn:microsoft.com/office/officeart/2005/8/layout/radial1"/>
    <dgm:cxn modelId="{AF20CD76-A50C-4273-8551-69EE049B0856}" type="presOf" srcId="{54E093A8-9894-4EBD-8FFA-764383371ED5}" destId="{56CA36E5-822B-42C9-BAF9-BDA6827044C6}" srcOrd="1" destOrd="0" presId="urn:microsoft.com/office/officeart/2005/8/layout/radial1"/>
    <dgm:cxn modelId="{0624517D-31C1-4BD2-AE35-F6E324B9E1FE}" type="presOf" srcId="{727D8F00-4643-4CD6-8E7C-D1C5D6D4873E}" destId="{AACB625A-CF9C-4F27-938E-5054D237150F}" srcOrd="0" destOrd="0" presId="urn:microsoft.com/office/officeart/2005/8/layout/radial1"/>
    <dgm:cxn modelId="{8144E442-582D-4F78-962A-F0352D8CCD80}" type="presOf" srcId="{9736FD3A-D43A-4387-ACC9-7A2A18A25170}" destId="{C749FE57-25AF-42D3-976B-40BA74071E13}" srcOrd="0" destOrd="0" presId="urn:microsoft.com/office/officeart/2005/8/layout/radial1"/>
    <dgm:cxn modelId="{E510D029-C687-49A5-8FD7-B891698D3999}" type="presOf" srcId="{015558FA-7A0D-4483-A188-CB643A5A04B2}" destId="{74BD8028-F988-414A-93C2-75ADA4D9B6A4}" srcOrd="1" destOrd="0" presId="urn:microsoft.com/office/officeart/2005/8/layout/radial1"/>
    <dgm:cxn modelId="{40EABA69-9E34-4DAE-9030-5ED6628605F3}" type="presOf" srcId="{54E093A8-9894-4EBD-8FFA-764383371ED5}" destId="{82F11234-EF11-4B34-BCE8-47D365B8A6F7}" srcOrd="0" destOrd="0" presId="urn:microsoft.com/office/officeart/2005/8/layout/radial1"/>
    <dgm:cxn modelId="{821F3B06-8059-4F4D-ABC0-94592BEED678}" srcId="{440E519B-0C81-4A6C-A1E6-1AD38BAD7EE2}" destId="{42055CD2-0E63-416B-BFFA-BD5D3800C2E5}" srcOrd="0" destOrd="0" parTransId="{E1E19D2C-FD75-4710-846B-02CC374D9936}" sibTransId="{C2631FE4-E330-4E4A-A1EE-9C3AD0EF39C4}"/>
    <dgm:cxn modelId="{FC203B1E-DDB0-4096-9B14-9A0CC33C2E78}" srcId="{32106FA8-3E49-43CF-A930-F96287D7AEAA}" destId="{17607AC6-965A-4CAA-83EF-1473088D5A78}" srcOrd="3" destOrd="0" parTransId="{9736FD3A-D43A-4387-ACC9-7A2A18A25170}" sibTransId="{BD3B3ED6-CABB-497B-AB65-262BD3F44C73}"/>
    <dgm:cxn modelId="{97BFFC19-DC31-4400-BD65-E0F54E026076}" type="presOf" srcId="{458ABF39-EA16-476B-BBE4-C47A768249EF}" destId="{81700D0C-D263-4CC5-B007-EDECBB70D22D}" srcOrd="1" destOrd="0" presId="urn:microsoft.com/office/officeart/2005/8/layout/radial1"/>
    <dgm:cxn modelId="{6A05D380-E806-4C15-B447-F355AA05803C}" type="presOf" srcId="{33992E96-91CC-4475-A30B-5A736F115BE5}" destId="{80D23C14-7630-4035-92AD-AB28BDAC14E8}" srcOrd="0" destOrd="2" presId="urn:microsoft.com/office/officeart/2005/8/layout/radial1"/>
    <dgm:cxn modelId="{DFD6EE91-C80A-4F27-B4CA-2CB4B7A96E8E}" type="presOf" srcId="{82D64BB2-E9E1-4D7F-BE60-76C0E673DD94}" destId="{F4DF5DF8-2D13-4E7C-999B-2D44BDF395F3}" srcOrd="1" destOrd="0" presId="urn:microsoft.com/office/officeart/2005/8/layout/radial1"/>
    <dgm:cxn modelId="{947691C0-653B-46D0-BDE0-F5059803B075}" type="presOf" srcId="{82D64BB2-E9E1-4D7F-BE60-76C0E673DD94}" destId="{36E78D68-8673-419D-A577-9DB043A139DF}" srcOrd="0" destOrd="0" presId="urn:microsoft.com/office/officeart/2005/8/layout/radial1"/>
    <dgm:cxn modelId="{67CB3A71-EFE3-4FED-8351-EB511AE7A7D8}" srcId="{32106FA8-3E49-43CF-A930-F96287D7AEAA}" destId="{440E519B-0C81-4A6C-A1E6-1AD38BAD7EE2}" srcOrd="4" destOrd="0" parTransId="{54E093A8-9894-4EBD-8FFA-764383371ED5}" sibTransId="{A4474D5E-2AC6-4AE3-A082-D4A83DDB366D}"/>
    <dgm:cxn modelId="{5D0326A6-10D5-4C6B-9D78-6DFC699273B2}" type="presOf" srcId="{5E970C34-DA10-42D4-9AA4-EEB80E192623}" destId="{FB8FA19E-2793-4E5F-94D7-F00C412FD9C3}" srcOrd="0" destOrd="0" presId="urn:microsoft.com/office/officeart/2005/8/layout/radial1"/>
    <dgm:cxn modelId="{643896FE-6B45-4152-8104-CA777633DD97}" srcId="{32106FA8-3E49-43CF-A930-F96287D7AEAA}" destId="{AB157D8A-3D2A-4504-B922-0B447DDE001B}" srcOrd="2" destOrd="0" parTransId="{82D64BB2-E9E1-4D7F-BE60-76C0E673DD94}" sibTransId="{9AFA6F6A-78BF-46DF-83AE-F7124BBB3BCC}"/>
    <dgm:cxn modelId="{BFDAB71D-B5CA-4568-8E1B-5AF8D1FDB719}" type="presOf" srcId="{458ABF39-EA16-476B-BBE4-C47A768249EF}" destId="{D9FF0F50-2A7A-49C3-80F5-E3B228F88296}" srcOrd="0" destOrd="0" presId="urn:microsoft.com/office/officeart/2005/8/layout/radial1"/>
    <dgm:cxn modelId="{0DF2979B-9831-4F88-B0D9-9F7CB3F8F9CD}" type="presOf" srcId="{65F8B7AE-AB62-43C0-842D-A738B0B033AD}" destId="{AAE6D2BA-824C-4968-B2DE-EF884257A8B8}" srcOrd="0" destOrd="0" presId="urn:microsoft.com/office/officeart/2005/8/layout/radial1"/>
    <dgm:cxn modelId="{2497C829-2B22-4233-A064-C2984C2F9064}" srcId="{32106FA8-3E49-43CF-A930-F96287D7AEAA}" destId="{A4400067-1510-4EA0-A06E-27C50F540C51}" srcOrd="1" destOrd="0" parTransId="{F4A80750-2648-47B3-9EFE-B30A8BA03954}" sibTransId="{E19C1678-C602-498A-B7B4-342E8E3A8CB8}"/>
    <dgm:cxn modelId="{286890E4-7167-4FA8-9A75-B80D27EE5544}" type="presOf" srcId="{F4A80750-2648-47B3-9EFE-B30A8BA03954}" destId="{6ABEE014-2EA6-406C-B439-8FF947308984}" srcOrd="1" destOrd="0" presId="urn:microsoft.com/office/officeart/2005/8/layout/radial1"/>
    <dgm:cxn modelId="{AD8D939B-52D2-4BC6-A64C-7E88E69D8E6C}" type="presOf" srcId="{42055CD2-0E63-416B-BFFA-BD5D3800C2E5}" destId="{80D23C14-7630-4035-92AD-AB28BDAC14E8}" srcOrd="0" destOrd="1" presId="urn:microsoft.com/office/officeart/2005/8/layout/radial1"/>
    <dgm:cxn modelId="{3AF711F4-E0CC-42D5-9011-15074D13343A}" type="presOf" srcId="{015558FA-7A0D-4483-A188-CB643A5A04B2}" destId="{CCE78813-E9FB-44BF-8016-076D98BA56C6}" srcOrd="0" destOrd="0" presId="urn:microsoft.com/office/officeart/2005/8/layout/radial1"/>
    <dgm:cxn modelId="{4D17CF17-7988-4E01-9E9E-3D5315034748}" type="presOf" srcId="{17607AC6-965A-4CAA-83EF-1473088D5A78}" destId="{2E6EFBAF-7CB8-4349-A020-EBF0E897836B}" srcOrd="0" destOrd="0" presId="urn:microsoft.com/office/officeart/2005/8/layout/radial1"/>
    <dgm:cxn modelId="{D052028D-060C-4C3A-B36A-BC9660E6C972}" type="presOf" srcId="{32106FA8-3E49-43CF-A930-F96287D7AEAA}" destId="{D060D0A0-FDDD-4346-8A81-6BC037C9761C}" srcOrd="0" destOrd="0" presId="urn:microsoft.com/office/officeart/2005/8/layout/radial1"/>
    <dgm:cxn modelId="{340EB586-9850-4B7B-BFD7-651250C5B30E}" srcId="{440E519B-0C81-4A6C-A1E6-1AD38BAD7EE2}" destId="{33992E96-91CC-4475-A30B-5A736F115BE5}" srcOrd="1" destOrd="0" parTransId="{70B439E9-177E-47A6-903E-B8439FB0F2DB}" sibTransId="{FEE7205C-D853-4C27-BA0B-4C2123603460}"/>
    <dgm:cxn modelId="{E73E6508-EE4E-4345-ABB4-A03F0E1A3ECE}" type="presOf" srcId="{AB157D8A-3D2A-4504-B922-0B447DDE001B}" destId="{6D0C2F8C-B8AD-453C-ABDC-3CA474633084}" srcOrd="0" destOrd="0" presId="urn:microsoft.com/office/officeart/2005/8/layout/radial1"/>
    <dgm:cxn modelId="{F018951A-448B-479D-9E6F-19C146614607}" srcId="{25E3F41F-79DF-4A73-9FE1-AE7E0417A4FA}" destId="{495659B6-A8E7-4BA1-BFEA-3CF5A355BB41}" srcOrd="1" destOrd="0" parTransId="{049F23E4-9408-430B-B142-7ADC09B7EF49}" sibTransId="{4E78550A-71B5-4E92-98DD-0D62AB54BD8C}"/>
    <dgm:cxn modelId="{C881DF80-A6C0-45C6-967C-D49BD4CAC8F9}" type="presOf" srcId="{A4400067-1510-4EA0-A06E-27C50F540C51}" destId="{674D9D14-651A-400A-BB36-ED31951339B1}" srcOrd="0" destOrd="0" presId="urn:microsoft.com/office/officeart/2005/8/layout/radial1"/>
    <dgm:cxn modelId="{3779675B-A54B-4E86-BF1E-A482ACB4B4A2}" srcId="{32106FA8-3E49-43CF-A930-F96287D7AEAA}" destId="{5E970C34-DA10-42D4-9AA4-EEB80E192623}" srcOrd="0" destOrd="0" parTransId="{458ABF39-EA16-476B-BBE4-C47A768249EF}" sibTransId="{02BA0C0D-3EAE-46A4-837E-895DC62BAF24}"/>
    <dgm:cxn modelId="{F755D2E1-DF5C-4F46-9DB2-01E0932FF36E}" type="presOf" srcId="{440E519B-0C81-4A6C-A1E6-1AD38BAD7EE2}" destId="{80D23C14-7630-4035-92AD-AB28BDAC14E8}" srcOrd="0" destOrd="0" presId="urn:microsoft.com/office/officeart/2005/8/layout/radial1"/>
    <dgm:cxn modelId="{FEC990FA-8782-47B9-A9C9-0AF4F5307559}" type="presOf" srcId="{7137554C-860D-42EB-A359-88104EF44185}" destId="{10B7530C-57FA-4C08-9853-8377E20CC29A}" srcOrd="1" destOrd="0" presId="urn:microsoft.com/office/officeart/2005/8/layout/radial1"/>
    <dgm:cxn modelId="{F43EF715-0CB0-4188-83E9-F33FD3F70C9C}" srcId="{32106FA8-3E49-43CF-A930-F96287D7AEAA}" destId="{65F8B7AE-AB62-43C0-842D-A738B0B033AD}" srcOrd="6" destOrd="0" parTransId="{015558FA-7A0D-4483-A188-CB643A5A04B2}" sibTransId="{875A65A9-A9BC-41E6-8645-5D3E7C41AAB5}"/>
    <dgm:cxn modelId="{18981F4A-3ADD-435C-A330-CCAC01857006}" srcId="{25E3F41F-79DF-4A73-9FE1-AE7E0417A4FA}" destId="{32106FA8-3E49-43CF-A930-F96287D7AEAA}" srcOrd="0" destOrd="0" parTransId="{F1E57B7E-3B22-4220-A9A6-5601AB3AD36D}" sibTransId="{9FADC960-FF9A-4784-AB44-6BADB32F0289}"/>
    <dgm:cxn modelId="{2942D52B-CC11-4397-917D-FDB699842DEE}" srcId="{32106FA8-3E49-43CF-A930-F96287D7AEAA}" destId="{727D8F00-4643-4CD6-8E7C-D1C5D6D4873E}" srcOrd="5" destOrd="0" parTransId="{7137554C-860D-42EB-A359-88104EF44185}" sibTransId="{CDA4C576-DA4B-45F3-89D3-0C99DC99C860}"/>
    <dgm:cxn modelId="{5814C350-BB42-48D3-AB3C-986081869C8D}" type="presOf" srcId="{7137554C-860D-42EB-A359-88104EF44185}" destId="{024A5EAA-83F5-4718-86A3-2B468A543AB2}" srcOrd="0" destOrd="0" presId="urn:microsoft.com/office/officeart/2005/8/layout/radial1"/>
    <dgm:cxn modelId="{87C824CB-8460-45DD-860C-E14A54E0B849}" type="presParOf" srcId="{C1AC5D4F-72A3-4717-BAC6-FB3579570997}" destId="{D060D0A0-FDDD-4346-8A81-6BC037C9761C}" srcOrd="0" destOrd="0" presId="urn:microsoft.com/office/officeart/2005/8/layout/radial1"/>
    <dgm:cxn modelId="{A898196A-DC7F-4040-A264-16029699B9A4}" type="presParOf" srcId="{C1AC5D4F-72A3-4717-BAC6-FB3579570997}" destId="{D9FF0F50-2A7A-49C3-80F5-E3B228F88296}" srcOrd="1" destOrd="0" presId="urn:microsoft.com/office/officeart/2005/8/layout/radial1"/>
    <dgm:cxn modelId="{EC6FCA0B-E562-4FE6-8404-66C0176DB087}" type="presParOf" srcId="{D9FF0F50-2A7A-49C3-80F5-E3B228F88296}" destId="{81700D0C-D263-4CC5-B007-EDECBB70D22D}" srcOrd="0" destOrd="0" presId="urn:microsoft.com/office/officeart/2005/8/layout/radial1"/>
    <dgm:cxn modelId="{47DC9DC7-FD38-4A70-83B8-2CCEFDBCE4C6}" type="presParOf" srcId="{C1AC5D4F-72A3-4717-BAC6-FB3579570997}" destId="{FB8FA19E-2793-4E5F-94D7-F00C412FD9C3}" srcOrd="2" destOrd="0" presId="urn:microsoft.com/office/officeart/2005/8/layout/radial1"/>
    <dgm:cxn modelId="{20CFDBB4-45D0-4F26-A1D3-DFE5EB4B43DC}" type="presParOf" srcId="{C1AC5D4F-72A3-4717-BAC6-FB3579570997}" destId="{AC855F3F-1902-415A-ACC5-25519D3B6A59}" srcOrd="3" destOrd="0" presId="urn:microsoft.com/office/officeart/2005/8/layout/radial1"/>
    <dgm:cxn modelId="{F2C9D4EB-8234-44A5-8C61-D53EBC5431FF}" type="presParOf" srcId="{AC855F3F-1902-415A-ACC5-25519D3B6A59}" destId="{6ABEE014-2EA6-406C-B439-8FF947308984}" srcOrd="0" destOrd="0" presId="urn:microsoft.com/office/officeart/2005/8/layout/radial1"/>
    <dgm:cxn modelId="{ABCBF6F3-5C64-4436-93B9-32BA79728650}" type="presParOf" srcId="{C1AC5D4F-72A3-4717-BAC6-FB3579570997}" destId="{674D9D14-651A-400A-BB36-ED31951339B1}" srcOrd="4" destOrd="0" presId="urn:microsoft.com/office/officeart/2005/8/layout/radial1"/>
    <dgm:cxn modelId="{4723B8B6-E680-4DB0-B43C-22A2C05A177B}" type="presParOf" srcId="{C1AC5D4F-72A3-4717-BAC6-FB3579570997}" destId="{36E78D68-8673-419D-A577-9DB043A139DF}" srcOrd="5" destOrd="0" presId="urn:microsoft.com/office/officeart/2005/8/layout/radial1"/>
    <dgm:cxn modelId="{2900FEA7-8931-4AF7-B9FC-AE5461763D38}" type="presParOf" srcId="{36E78D68-8673-419D-A577-9DB043A139DF}" destId="{F4DF5DF8-2D13-4E7C-999B-2D44BDF395F3}" srcOrd="0" destOrd="0" presId="urn:microsoft.com/office/officeart/2005/8/layout/radial1"/>
    <dgm:cxn modelId="{04313FC7-6BBB-4704-A5D0-2EFFD68C58A0}" type="presParOf" srcId="{C1AC5D4F-72A3-4717-BAC6-FB3579570997}" destId="{6D0C2F8C-B8AD-453C-ABDC-3CA474633084}" srcOrd="6" destOrd="0" presId="urn:microsoft.com/office/officeart/2005/8/layout/radial1"/>
    <dgm:cxn modelId="{47FD1883-BAEB-4232-A4CE-4D995DBBCD7C}" type="presParOf" srcId="{C1AC5D4F-72A3-4717-BAC6-FB3579570997}" destId="{C749FE57-25AF-42D3-976B-40BA74071E13}" srcOrd="7" destOrd="0" presId="urn:microsoft.com/office/officeart/2005/8/layout/radial1"/>
    <dgm:cxn modelId="{6A19C999-4CDE-4258-9231-376A2EB58EC6}" type="presParOf" srcId="{C749FE57-25AF-42D3-976B-40BA74071E13}" destId="{4AA11994-BE2A-4F20-ACDD-74A677505473}" srcOrd="0" destOrd="0" presId="urn:microsoft.com/office/officeart/2005/8/layout/radial1"/>
    <dgm:cxn modelId="{C546A60F-06EF-4BF7-9E72-5403CA97388C}" type="presParOf" srcId="{C1AC5D4F-72A3-4717-BAC6-FB3579570997}" destId="{2E6EFBAF-7CB8-4349-A020-EBF0E897836B}" srcOrd="8" destOrd="0" presId="urn:microsoft.com/office/officeart/2005/8/layout/radial1"/>
    <dgm:cxn modelId="{A6DFCF48-EC95-4913-B507-4B2342569D6F}" type="presParOf" srcId="{C1AC5D4F-72A3-4717-BAC6-FB3579570997}" destId="{82F11234-EF11-4B34-BCE8-47D365B8A6F7}" srcOrd="9" destOrd="0" presId="urn:microsoft.com/office/officeart/2005/8/layout/radial1"/>
    <dgm:cxn modelId="{DE3D3389-3B1D-488D-958B-CBFFBB924A6E}" type="presParOf" srcId="{82F11234-EF11-4B34-BCE8-47D365B8A6F7}" destId="{56CA36E5-822B-42C9-BAF9-BDA6827044C6}" srcOrd="0" destOrd="0" presId="urn:microsoft.com/office/officeart/2005/8/layout/radial1"/>
    <dgm:cxn modelId="{2AB75C17-6F5E-443D-A4D4-A01F09E6122F}" type="presParOf" srcId="{C1AC5D4F-72A3-4717-BAC6-FB3579570997}" destId="{80D23C14-7630-4035-92AD-AB28BDAC14E8}" srcOrd="10" destOrd="0" presId="urn:microsoft.com/office/officeart/2005/8/layout/radial1"/>
    <dgm:cxn modelId="{9E911BA4-204A-4DB2-8A96-9EBA791CB4AA}" type="presParOf" srcId="{C1AC5D4F-72A3-4717-BAC6-FB3579570997}" destId="{024A5EAA-83F5-4718-86A3-2B468A543AB2}" srcOrd="11" destOrd="0" presId="urn:microsoft.com/office/officeart/2005/8/layout/radial1"/>
    <dgm:cxn modelId="{9F5E70D2-D6C1-4A41-8A2E-381F3090BE9D}" type="presParOf" srcId="{024A5EAA-83F5-4718-86A3-2B468A543AB2}" destId="{10B7530C-57FA-4C08-9853-8377E20CC29A}" srcOrd="0" destOrd="0" presId="urn:microsoft.com/office/officeart/2005/8/layout/radial1"/>
    <dgm:cxn modelId="{663BA677-0C9C-4603-B0FF-3EF3C5081B78}" type="presParOf" srcId="{C1AC5D4F-72A3-4717-BAC6-FB3579570997}" destId="{AACB625A-CF9C-4F27-938E-5054D237150F}" srcOrd="12" destOrd="0" presId="urn:microsoft.com/office/officeart/2005/8/layout/radial1"/>
    <dgm:cxn modelId="{2A0F9B4D-2064-495C-9D7A-5F3D6BB4ABF6}" type="presParOf" srcId="{C1AC5D4F-72A3-4717-BAC6-FB3579570997}" destId="{CCE78813-E9FB-44BF-8016-076D98BA56C6}" srcOrd="13" destOrd="0" presId="urn:microsoft.com/office/officeart/2005/8/layout/radial1"/>
    <dgm:cxn modelId="{604EB2F6-0054-4952-AC5F-4253577BD0A7}" type="presParOf" srcId="{CCE78813-E9FB-44BF-8016-076D98BA56C6}" destId="{74BD8028-F988-414A-93C2-75ADA4D9B6A4}" srcOrd="0" destOrd="0" presId="urn:microsoft.com/office/officeart/2005/8/layout/radial1"/>
    <dgm:cxn modelId="{42031E6F-16BE-4AC8-A898-847B34ADDF6F}" type="presParOf" srcId="{C1AC5D4F-72A3-4717-BAC6-FB3579570997}" destId="{AAE6D2BA-824C-4968-B2DE-EF884257A8B8}"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0D0A0-FDDD-4346-8A81-6BC037C9761C}">
      <dsp:nvSpPr>
        <dsp:cNvPr id="0" name=""/>
        <dsp:cNvSpPr/>
      </dsp:nvSpPr>
      <dsp:spPr>
        <a:xfrm>
          <a:off x="3224813" y="2529398"/>
          <a:ext cx="2414524" cy="167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kern="1200" dirty="0">
              <a:solidFill>
                <a:schemeClr val="tx1"/>
              </a:solidFill>
              <a:latin typeface="Times New Roman" pitchFamily="18" charset="0"/>
              <a:cs typeface="Times New Roman" pitchFamily="18" charset="0"/>
            </a:rPr>
            <a:t>Физиология</a:t>
          </a:r>
          <a:endParaRPr lang="ru-RU" sz="2000" b="1" kern="1200" dirty="0">
            <a:solidFill>
              <a:schemeClr val="tx1"/>
            </a:solidFill>
            <a:latin typeface="Times New Roman" pitchFamily="18" charset="0"/>
            <a:cs typeface="Times New Roman" pitchFamily="18" charset="0"/>
          </a:endParaRPr>
        </a:p>
      </dsp:txBody>
      <dsp:txXfrm>
        <a:off x="3578412" y="2773978"/>
        <a:ext cx="1707326" cy="1180935"/>
      </dsp:txXfrm>
    </dsp:sp>
    <dsp:sp modelId="{D9FF0F50-2A7A-49C3-80F5-E3B228F88296}">
      <dsp:nvSpPr>
        <dsp:cNvPr id="0" name=""/>
        <dsp:cNvSpPr/>
      </dsp:nvSpPr>
      <dsp:spPr>
        <a:xfrm rot="16200000">
          <a:off x="4014121" y="2095006"/>
          <a:ext cx="835906" cy="32875"/>
        </a:xfrm>
        <a:custGeom>
          <a:avLst/>
          <a:gdLst/>
          <a:ahLst/>
          <a:cxnLst/>
          <a:rect l="0" t="0" r="0" b="0"/>
          <a:pathLst>
            <a:path>
              <a:moveTo>
                <a:pt x="0" y="16437"/>
              </a:moveTo>
              <a:lnTo>
                <a:pt x="835906" y="16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411177" y="2090547"/>
        <a:ext cx="41795" cy="41795"/>
      </dsp:txXfrm>
    </dsp:sp>
    <dsp:sp modelId="{FB8FA19E-2793-4E5F-94D7-F00C412FD9C3}">
      <dsp:nvSpPr>
        <dsp:cNvPr id="0" name=""/>
        <dsp:cNvSpPr/>
      </dsp:nvSpPr>
      <dsp:spPr>
        <a:xfrm>
          <a:off x="3597027" y="23395"/>
          <a:ext cx="1670095" cy="167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a:solidFill>
                <a:schemeClr val="tx1"/>
              </a:solidFill>
              <a:latin typeface="Times New Roman" pitchFamily="18" charset="0"/>
              <a:cs typeface="Times New Roman" pitchFamily="18" charset="0"/>
            </a:rPr>
            <a:t>Анатомия </a:t>
          </a:r>
          <a:endParaRPr lang="ru-RU" sz="2000" kern="1200" dirty="0">
            <a:solidFill>
              <a:schemeClr val="tx1"/>
            </a:solidFill>
            <a:latin typeface="Times New Roman" pitchFamily="18" charset="0"/>
            <a:cs typeface="Times New Roman" pitchFamily="18" charset="0"/>
          </a:endParaRPr>
        </a:p>
      </dsp:txBody>
      <dsp:txXfrm>
        <a:off x="3841607" y="267975"/>
        <a:ext cx="1180935" cy="1180935"/>
      </dsp:txXfrm>
    </dsp:sp>
    <dsp:sp modelId="{AC855F3F-1902-415A-ACC5-25519D3B6A59}">
      <dsp:nvSpPr>
        <dsp:cNvPr id="0" name=""/>
        <dsp:cNvSpPr/>
      </dsp:nvSpPr>
      <dsp:spPr>
        <a:xfrm rot="19285714">
          <a:off x="5211780" y="2684826"/>
          <a:ext cx="103795" cy="32875"/>
        </a:xfrm>
        <a:custGeom>
          <a:avLst/>
          <a:gdLst/>
          <a:ahLst/>
          <a:cxnLst/>
          <a:rect l="0" t="0" r="0" b="0"/>
          <a:pathLst>
            <a:path>
              <a:moveTo>
                <a:pt x="0" y="16437"/>
              </a:moveTo>
              <a:lnTo>
                <a:pt x="103795" y="16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261083" y="2698669"/>
        <a:ext cx="5189" cy="5189"/>
      </dsp:txXfrm>
    </dsp:sp>
    <dsp:sp modelId="{674D9D14-651A-400A-BB36-ED31951339B1}">
      <dsp:nvSpPr>
        <dsp:cNvPr id="0" name=""/>
        <dsp:cNvSpPr/>
      </dsp:nvSpPr>
      <dsp:spPr>
        <a:xfrm>
          <a:off x="4728941" y="656093"/>
          <a:ext cx="3324809" cy="2291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a:solidFill>
                <a:schemeClr val="tx1"/>
              </a:solidFill>
              <a:latin typeface="Times New Roman" pitchFamily="18" charset="0"/>
              <a:cs typeface="Times New Roman" pitchFamily="18" charset="0"/>
            </a:rPr>
            <a:t>Цитология, гистология, молекулалық биология</a:t>
          </a:r>
          <a:endParaRPr lang="ru-RU" sz="2000" kern="1200" dirty="0">
            <a:solidFill>
              <a:schemeClr val="tx1"/>
            </a:solidFill>
            <a:latin typeface="Times New Roman" pitchFamily="18" charset="0"/>
            <a:cs typeface="Times New Roman" pitchFamily="18" charset="0"/>
          </a:endParaRPr>
        </a:p>
      </dsp:txBody>
      <dsp:txXfrm>
        <a:off x="5215848" y="991715"/>
        <a:ext cx="2350995" cy="1620528"/>
      </dsp:txXfrm>
    </dsp:sp>
    <dsp:sp modelId="{36E78D68-8673-419D-A577-9DB043A139DF}">
      <dsp:nvSpPr>
        <dsp:cNvPr id="0" name=""/>
        <dsp:cNvSpPr/>
      </dsp:nvSpPr>
      <dsp:spPr>
        <a:xfrm rot="11591362">
          <a:off x="5058470" y="3556197"/>
          <a:ext cx="523931" cy="32875"/>
        </a:xfrm>
        <a:custGeom>
          <a:avLst/>
          <a:gdLst/>
          <a:ahLst/>
          <a:cxnLst/>
          <a:rect l="0" t="0" r="0" b="0"/>
          <a:pathLst>
            <a:path>
              <a:moveTo>
                <a:pt x="0" y="16437"/>
              </a:moveTo>
              <a:lnTo>
                <a:pt x="523931" y="16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5307337" y="3559537"/>
        <a:ext cx="26196" cy="26196"/>
      </dsp:txXfrm>
    </dsp:sp>
    <dsp:sp modelId="{6D0C2F8C-B8AD-453C-ABDC-3CA474633084}">
      <dsp:nvSpPr>
        <dsp:cNvPr id="0" name=""/>
        <dsp:cNvSpPr/>
      </dsp:nvSpPr>
      <dsp:spPr>
        <a:xfrm>
          <a:off x="4787427" y="3096350"/>
          <a:ext cx="4127758" cy="167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kk-KZ" sz="2000" b="0" kern="1200" dirty="0">
              <a:solidFill>
                <a:schemeClr val="tx1"/>
              </a:solidFill>
              <a:latin typeface="Times New Roman" pitchFamily="18" charset="0"/>
              <a:cs typeface="Times New Roman" pitchFamily="18" charset="0"/>
            </a:rPr>
            <a:t>Биохимия,биофизика, радиобиология</a:t>
          </a:r>
          <a:endParaRPr lang="ru-RU" sz="2000" b="0" kern="1200" dirty="0">
            <a:solidFill>
              <a:schemeClr val="tx1"/>
            </a:solidFill>
          </a:endParaRPr>
        </a:p>
      </dsp:txBody>
      <dsp:txXfrm>
        <a:off x="5391923" y="3340930"/>
        <a:ext cx="2918766" cy="1180935"/>
      </dsp:txXfrm>
    </dsp:sp>
    <dsp:sp modelId="{C749FE57-25AF-42D3-976B-40BA74071E13}">
      <dsp:nvSpPr>
        <dsp:cNvPr id="0" name=""/>
        <dsp:cNvSpPr/>
      </dsp:nvSpPr>
      <dsp:spPr>
        <a:xfrm rot="2710299">
          <a:off x="4944620" y="4448252"/>
          <a:ext cx="1162254" cy="32875"/>
        </a:xfrm>
        <a:custGeom>
          <a:avLst/>
          <a:gdLst/>
          <a:ahLst/>
          <a:cxnLst/>
          <a:rect l="0" t="0" r="0" b="0"/>
          <a:pathLst>
            <a:path>
              <a:moveTo>
                <a:pt x="0" y="16437"/>
              </a:moveTo>
              <a:lnTo>
                <a:pt x="1162254" y="16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496691" y="4435634"/>
        <a:ext cx="58112" cy="58112"/>
      </dsp:txXfrm>
    </dsp:sp>
    <dsp:sp modelId="{2E6EFBAF-7CB8-4349-A020-EBF0E897836B}">
      <dsp:nvSpPr>
        <dsp:cNvPr id="0" name=""/>
        <dsp:cNvSpPr/>
      </dsp:nvSpPr>
      <dsp:spPr>
        <a:xfrm>
          <a:off x="4741377" y="4810624"/>
          <a:ext cx="3916591" cy="167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a:solidFill>
                <a:schemeClr val="tx1"/>
              </a:solidFill>
              <a:latin typeface="Times New Roman" pitchFamily="18" charset="0"/>
              <a:cs typeface="Times New Roman" pitchFamily="18" charset="0"/>
            </a:rPr>
            <a:t>Эндокринология, иммунология</a:t>
          </a:r>
          <a:endParaRPr lang="ru-RU" sz="2000" kern="1200" dirty="0">
            <a:solidFill>
              <a:schemeClr val="tx1"/>
            </a:solidFill>
            <a:latin typeface="Times New Roman" pitchFamily="18" charset="0"/>
            <a:cs typeface="Times New Roman" pitchFamily="18" charset="0"/>
          </a:endParaRPr>
        </a:p>
      </dsp:txBody>
      <dsp:txXfrm>
        <a:off x="5314948" y="5055204"/>
        <a:ext cx="2769449" cy="1180935"/>
      </dsp:txXfrm>
    </dsp:sp>
    <dsp:sp modelId="{82F11234-EF11-4B34-BCE8-47D365B8A6F7}">
      <dsp:nvSpPr>
        <dsp:cNvPr id="0" name=""/>
        <dsp:cNvSpPr/>
      </dsp:nvSpPr>
      <dsp:spPr>
        <a:xfrm rot="7223565">
          <a:off x="3417560" y="4442944"/>
          <a:ext cx="744611" cy="32875"/>
        </a:xfrm>
        <a:custGeom>
          <a:avLst/>
          <a:gdLst/>
          <a:ahLst/>
          <a:cxnLst/>
          <a:rect l="0" t="0" r="0" b="0"/>
          <a:pathLst>
            <a:path>
              <a:moveTo>
                <a:pt x="0" y="16437"/>
              </a:moveTo>
              <a:lnTo>
                <a:pt x="744611" y="16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771250" y="4440767"/>
        <a:ext cx="37230" cy="37230"/>
      </dsp:txXfrm>
    </dsp:sp>
    <dsp:sp modelId="{80D23C14-7630-4035-92AD-AB28BDAC14E8}">
      <dsp:nvSpPr>
        <dsp:cNvPr id="0" name=""/>
        <dsp:cNvSpPr/>
      </dsp:nvSpPr>
      <dsp:spPr>
        <a:xfrm>
          <a:off x="1284997" y="4752518"/>
          <a:ext cx="3686318" cy="167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endParaRPr lang="ru-RU" sz="2000" kern="1200" dirty="0">
            <a:latin typeface="Times New Roman" pitchFamily="18" charset="0"/>
            <a:cs typeface="Times New Roman" pitchFamily="18" charset="0"/>
          </a:endParaRPr>
        </a:p>
        <a:p>
          <a:pPr marL="228600" lvl="1" indent="0" algn="l" defTabSz="889000">
            <a:lnSpc>
              <a:spcPct val="90000"/>
            </a:lnSpc>
            <a:spcBef>
              <a:spcPct val="0"/>
            </a:spcBef>
            <a:spcAft>
              <a:spcPct val="15000"/>
            </a:spcAft>
            <a:buChar char="••"/>
          </a:pPr>
          <a:endParaRPr lang="ru-RU" sz="2000" kern="1200" dirty="0">
            <a:latin typeface="Times New Roman" pitchFamily="18" charset="0"/>
            <a:cs typeface="Times New Roman" pitchFamily="18" charset="0"/>
          </a:endParaRPr>
        </a:p>
        <a:p>
          <a:pPr marL="0" lvl="1" indent="0" algn="just" defTabSz="889000">
            <a:lnSpc>
              <a:spcPct val="100000"/>
            </a:lnSpc>
            <a:spcBef>
              <a:spcPct val="0"/>
            </a:spcBef>
            <a:spcAft>
              <a:spcPts val="0"/>
            </a:spcAft>
            <a:buChar char="••"/>
          </a:pPr>
          <a:r>
            <a:rPr lang="kk-KZ" sz="2000" kern="1200" dirty="0">
              <a:solidFill>
                <a:schemeClr val="tx1"/>
              </a:solidFill>
              <a:latin typeface="Times New Roman" pitchFamily="18" charset="0"/>
              <a:cs typeface="Times New Roman" pitchFamily="18" charset="0"/>
            </a:rPr>
            <a:t>Нейрофизиология, психофизиология</a:t>
          </a:r>
          <a:endParaRPr lang="ru-RU" sz="2000" kern="1200" dirty="0">
            <a:solidFill>
              <a:schemeClr val="tx1"/>
            </a:solidFill>
            <a:latin typeface="Times New Roman" pitchFamily="18" charset="0"/>
            <a:cs typeface="Times New Roman" pitchFamily="18" charset="0"/>
          </a:endParaRPr>
        </a:p>
      </dsp:txBody>
      <dsp:txXfrm>
        <a:off x="1824846" y="4997098"/>
        <a:ext cx="2606620" cy="1180935"/>
      </dsp:txXfrm>
    </dsp:sp>
    <dsp:sp modelId="{024A5EAA-83F5-4718-86A3-2B468A543AB2}">
      <dsp:nvSpPr>
        <dsp:cNvPr id="0" name=""/>
        <dsp:cNvSpPr/>
      </dsp:nvSpPr>
      <dsp:spPr>
        <a:xfrm rot="20828571">
          <a:off x="3281672" y="3574663"/>
          <a:ext cx="314717" cy="32875"/>
        </a:xfrm>
        <a:custGeom>
          <a:avLst/>
          <a:gdLst/>
          <a:ahLst/>
          <a:cxnLst/>
          <a:rect l="0" t="0" r="0" b="0"/>
          <a:pathLst>
            <a:path>
              <a:moveTo>
                <a:pt x="0" y="16437"/>
              </a:moveTo>
              <a:lnTo>
                <a:pt x="314717" y="16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31163" y="3583234"/>
        <a:ext cx="15735" cy="15735"/>
      </dsp:txXfrm>
    </dsp:sp>
    <dsp:sp modelId="{AACB625A-CF9C-4F27-938E-5054D237150F}">
      <dsp:nvSpPr>
        <dsp:cNvPr id="0" name=""/>
        <dsp:cNvSpPr/>
      </dsp:nvSpPr>
      <dsp:spPr>
        <a:xfrm>
          <a:off x="204873" y="3087036"/>
          <a:ext cx="3568059" cy="167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a:t>,</a:t>
          </a:r>
        </a:p>
        <a:p>
          <a:pPr lvl="0" algn="just" defTabSz="711200">
            <a:lnSpc>
              <a:spcPct val="90000"/>
            </a:lnSpc>
            <a:spcBef>
              <a:spcPct val="0"/>
            </a:spcBef>
            <a:spcAft>
              <a:spcPct val="35000"/>
            </a:spcAft>
          </a:pPr>
          <a:r>
            <a:rPr lang="kk-KZ" sz="2000" kern="1200" dirty="0">
              <a:solidFill>
                <a:schemeClr val="tx1"/>
              </a:solidFill>
              <a:latin typeface="Times New Roman" pitchFamily="18" charset="0"/>
              <a:cs typeface="Times New Roman" pitchFamily="18" charset="0"/>
            </a:rPr>
            <a:t>Қалыпты физиология, Патологиялық физиол</a:t>
          </a:r>
          <a:r>
            <a:rPr lang="en-US" sz="2000" kern="1200" dirty="0">
              <a:solidFill>
                <a:schemeClr val="tx1"/>
              </a:solidFill>
              <a:latin typeface="Times New Roman" pitchFamily="18" charset="0"/>
              <a:cs typeface="Times New Roman" pitchFamily="18" charset="0"/>
            </a:rPr>
            <a:t>     </a:t>
          </a:r>
          <a:r>
            <a:rPr lang="kk-KZ" sz="2000" kern="1200" dirty="0">
              <a:solidFill>
                <a:schemeClr val="tx1"/>
              </a:solidFill>
              <a:latin typeface="Times New Roman" pitchFamily="18" charset="0"/>
              <a:cs typeface="Times New Roman" pitchFamily="18" charset="0"/>
            </a:rPr>
            <a:t>оги</a:t>
          </a:r>
          <a:r>
            <a:rPr lang="kk-KZ" sz="1600" kern="1200" dirty="0">
              <a:solidFill>
                <a:schemeClr val="tx1"/>
              </a:solidFill>
            </a:rPr>
            <a:t>я</a:t>
          </a:r>
          <a:endParaRPr lang="ru-RU" sz="1600" kern="1200" dirty="0">
            <a:solidFill>
              <a:schemeClr val="tx1"/>
            </a:solidFill>
          </a:endParaRPr>
        </a:p>
      </dsp:txBody>
      <dsp:txXfrm>
        <a:off x="727403" y="3331616"/>
        <a:ext cx="2522999" cy="1180935"/>
      </dsp:txXfrm>
    </dsp:sp>
    <dsp:sp modelId="{CCE78813-E9FB-44BF-8016-076D98BA56C6}">
      <dsp:nvSpPr>
        <dsp:cNvPr id="0" name=""/>
        <dsp:cNvSpPr/>
      </dsp:nvSpPr>
      <dsp:spPr>
        <a:xfrm rot="13020264">
          <a:off x="3346243" y="2642587"/>
          <a:ext cx="299712" cy="32875"/>
        </a:xfrm>
        <a:custGeom>
          <a:avLst/>
          <a:gdLst/>
          <a:ahLst/>
          <a:cxnLst/>
          <a:rect l="0" t="0" r="0" b="0"/>
          <a:pathLst>
            <a:path>
              <a:moveTo>
                <a:pt x="0" y="16437"/>
              </a:moveTo>
              <a:lnTo>
                <a:pt x="299712" y="16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488607" y="2651532"/>
        <a:ext cx="14985" cy="14985"/>
      </dsp:txXfrm>
    </dsp:sp>
    <dsp:sp modelId="{AAE6D2BA-824C-4968-B2DE-EF884257A8B8}">
      <dsp:nvSpPr>
        <dsp:cNvPr id="0" name=""/>
        <dsp:cNvSpPr/>
      </dsp:nvSpPr>
      <dsp:spPr>
        <a:xfrm>
          <a:off x="467540" y="1008108"/>
          <a:ext cx="3892074" cy="167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a:solidFill>
                <a:schemeClr val="tx1"/>
              </a:solidFill>
              <a:latin typeface="Times New Roman" pitchFamily="18" charset="0"/>
              <a:cs typeface="Times New Roman" pitchFamily="18" charset="0"/>
            </a:rPr>
            <a:t>Эволюциялық физиология,</a:t>
          </a:r>
        </a:p>
        <a:p>
          <a:pPr lvl="0" algn="ctr" defTabSz="889000">
            <a:lnSpc>
              <a:spcPct val="90000"/>
            </a:lnSpc>
            <a:spcBef>
              <a:spcPct val="0"/>
            </a:spcBef>
            <a:spcAft>
              <a:spcPct val="35000"/>
            </a:spcAft>
          </a:pPr>
          <a:r>
            <a:rPr lang="kk-KZ" sz="2000" kern="1200" dirty="0">
              <a:solidFill>
                <a:schemeClr val="tx1"/>
              </a:solidFill>
              <a:latin typeface="Times New Roman" pitchFamily="18" charset="0"/>
              <a:cs typeface="Times New Roman" pitchFamily="18" charset="0"/>
            </a:rPr>
            <a:t>Экологиялық физиология</a:t>
          </a:r>
          <a:endParaRPr lang="ru-RU" sz="2000" kern="1200" dirty="0">
            <a:solidFill>
              <a:schemeClr val="tx1"/>
            </a:solidFill>
            <a:latin typeface="Times New Roman" pitchFamily="18" charset="0"/>
            <a:cs typeface="Times New Roman" pitchFamily="18" charset="0"/>
          </a:endParaRPr>
        </a:p>
      </dsp:txBody>
      <dsp:txXfrm>
        <a:off x="1037521" y="1252688"/>
        <a:ext cx="2752112" cy="11809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75738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403933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168619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Клип 2"/>
          <p:cNvSpPr>
            <a:spLocks noGrp="1"/>
          </p:cNvSpPr>
          <p:nvPr>
            <p:ph type="clipArt" sz="half" idx="1"/>
          </p:nvPr>
        </p:nvSpPr>
        <p:spPr>
          <a:xfrm>
            <a:off x="609600" y="1600201"/>
            <a:ext cx="5384800" cy="4525963"/>
          </a:xfrm>
        </p:spPr>
        <p:txBody>
          <a:bodyPr/>
          <a:lstStyle/>
          <a:p>
            <a:pPr lvl="0"/>
            <a:endParaRPr lang="ru-RU" noProof="0"/>
          </a:p>
        </p:txBody>
      </p:sp>
      <p:sp>
        <p:nvSpPr>
          <p:cNvPr id="4" name="Текст 3"/>
          <p:cNvSpPr>
            <a:spLocks noGrp="1"/>
          </p:cNvSpPr>
          <p:nvPr>
            <p:ph type="body"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D2307BF-0CAF-4440-BCBE-40FB788FD98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6C7827-5632-4574-B282-0B335D8D45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01574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05187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136732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321050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9090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27877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381561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D40B532-7110-4DE3-9978-6C9D4D4CA9F8}"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6E65B-F360-4F44-934D-0D9B4D16EFA2}" type="slidenum">
              <a:rPr lang="ru-RU" smtClean="0"/>
              <a:pPr/>
              <a:t>‹#›</a:t>
            </a:fld>
            <a:endParaRPr lang="ru-RU"/>
          </a:p>
        </p:txBody>
      </p:sp>
    </p:spTree>
    <p:extLst>
      <p:ext uri="{BB962C8B-B14F-4D97-AF65-F5344CB8AC3E}">
        <p14:creationId xmlns:p14="http://schemas.microsoft.com/office/powerpoint/2010/main" val="68882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0B532-7110-4DE3-9978-6C9D4D4CA9F8}" type="datetimeFigureOut">
              <a:rPr lang="ru-RU" smtClean="0"/>
              <a:pPr/>
              <a:t>20.08.2021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6E65B-F360-4F44-934D-0D9B4D16EFA2}" type="slidenum">
              <a:rPr lang="ru-RU" smtClean="0"/>
              <a:pPr/>
              <a:t>‹#›</a:t>
            </a:fld>
            <a:endParaRPr lang="ru-RU"/>
          </a:p>
        </p:txBody>
      </p:sp>
    </p:spTree>
    <p:extLst>
      <p:ext uri="{BB962C8B-B14F-4D97-AF65-F5344CB8AC3E}">
        <p14:creationId xmlns:p14="http://schemas.microsoft.com/office/powerpoint/2010/main" val="249114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k.wikipedia.org/w/index.php?title=%D0%A4%D0%B8%D0%B7%D0%B8%D0%BE%D0%BB%D0%BE%D0%B3%D0%B8%D1%8F&amp;action=edit&amp;section=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kk-KZ" sz="3600" b="1" dirty="0">
                <a:latin typeface="Times New Roman" pitchFamily="18" charset="0"/>
                <a:cs typeface="Times New Roman" pitchFamily="18" charset="0"/>
              </a:rPr>
              <a:t>Адам және жануарлар эволюциялық физиологиясының негіздері»</a:t>
            </a:r>
            <a:br>
              <a:rPr lang="kk-KZ" sz="3600" b="1" dirty="0">
                <a:latin typeface="Times New Roman" pitchFamily="18" charset="0"/>
                <a:cs typeface="Times New Roman" pitchFamily="18" charset="0"/>
              </a:rPr>
            </a:br>
            <a:r>
              <a:rPr lang="kk-KZ" b="1" dirty="0"/>
              <a:t/>
            </a:r>
            <a:br>
              <a:rPr lang="kk-KZ" b="1" dirty="0"/>
            </a:br>
            <a:r>
              <a:rPr lang="ru-RU" b="1" dirty="0">
                <a:latin typeface="Times New Roman" pitchFamily="18" charset="0"/>
                <a:cs typeface="Times New Roman" pitchFamily="18" charset="0"/>
              </a:rPr>
              <a:t>ЛЕКЦИЯ 1</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buNone/>
            </a:pPr>
            <a:r>
              <a:rPr lang="kk-KZ" dirty="0">
                <a:solidFill>
                  <a:srgbClr val="FF0000"/>
                </a:solidFill>
                <a:latin typeface="Times New Roman" pitchFamily="18" charset="0"/>
                <a:cs typeface="Times New Roman" pitchFamily="18" charset="0"/>
              </a:rPr>
              <a:t>Адам және жануарлар физиология пәнінің мақсаты, міндетті және салалары мен даму тарихы. Қозғыш ұлпалар физиологиясы. </a:t>
            </a:r>
            <a:endParaRPr lang="ru-RU" dirty="0">
              <a:solidFill>
                <a:srgbClr val="FF0000"/>
              </a:solidFill>
              <a:latin typeface="Times New Roman" pitchFamily="18" charset="0"/>
              <a:cs typeface="Times New Roman" pitchFamily="18" charset="0"/>
            </a:endParaRPr>
          </a:p>
        </p:txBody>
      </p:sp>
      <p:pic>
        <p:nvPicPr>
          <p:cNvPr id="1026" name="Picture 2" descr="C:\Users\admin\Desktop\asset-v1_KazNU+Bio06+2018_C1+type@thumbnail+block@927022-750x400.jpg"/>
          <p:cNvPicPr>
            <a:picLocks noChangeAspect="1" noChangeArrowheads="1"/>
          </p:cNvPicPr>
          <p:nvPr/>
        </p:nvPicPr>
        <p:blipFill>
          <a:blip r:embed="rId2"/>
          <a:srcRect/>
          <a:stretch>
            <a:fillRect/>
          </a:stretch>
        </p:blipFill>
        <p:spPr bwMode="auto">
          <a:xfrm>
            <a:off x="3864428" y="2660469"/>
            <a:ext cx="4979126" cy="381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Қозғыш ұлпалардың жалпы қасиеті</a:t>
            </a:r>
            <a:r>
              <a:rPr lang="kk-KZ"/>
              <a:t/>
            </a:r>
            <a:br>
              <a:rPr lang="kk-KZ"/>
            </a:br>
            <a:endParaRPr lang="ru-RU"/>
          </a:p>
        </p:txBody>
      </p:sp>
      <p:sp>
        <p:nvSpPr>
          <p:cNvPr id="10243" name="Содержимое 2"/>
          <p:cNvSpPr>
            <a:spLocks noGrp="1"/>
          </p:cNvSpPr>
          <p:nvPr>
            <p:ph idx="1"/>
          </p:nvPr>
        </p:nvSpPr>
        <p:spPr/>
        <p:txBody>
          <a:bodyPr>
            <a:normAutofit lnSpcReduction="10000"/>
          </a:bodyPr>
          <a:lstStyle/>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Тірі организмде ұлпаларды</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-Қозғыш </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-Қозбайтын деп екіге болінеді.</a:t>
            </a:r>
          </a:p>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Қозғыш ұлпаларға: жүйке,қаңқа,жүрек,бірыңғай салалы еттер,сөл бөлетін бездер;</a:t>
            </a:r>
          </a:p>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Қозбайтын ұлпаларға:дәнекер ұлпа,шеміршек,тері эпителийлері жатады;</a:t>
            </a:r>
          </a:p>
          <a:p>
            <a:pPr marL="273050" indent="-273050" eaLnBrk="1" hangingPunct="1">
              <a:lnSpc>
                <a:spcPct val="80000"/>
              </a:lnSpc>
              <a:buFont typeface="Wingdings" pitchFamily="2" charset="2"/>
              <a:buChar char="§"/>
            </a:pPr>
            <a:r>
              <a:rPr lang="kk-KZ" sz="2600">
                <a:latin typeface="Times New Roman" pitchFamily="18" charset="0"/>
                <a:cs typeface="Times New Roman" pitchFamily="18" charset="0"/>
              </a:rPr>
              <a:t>Қасиеттері:</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1</a:t>
            </a:r>
            <a:r>
              <a:rPr lang="ru-RU" sz="2600">
                <a:latin typeface="Times New Roman" pitchFamily="18" charset="0"/>
                <a:cs typeface="Times New Roman" pitchFamily="18" charset="0"/>
              </a:rPr>
              <a:t>)</a:t>
            </a:r>
            <a:r>
              <a:rPr lang="kk-KZ" sz="2600">
                <a:latin typeface="Times New Roman" pitchFamily="18" charset="0"/>
                <a:cs typeface="Times New Roman" pitchFamily="18" charset="0"/>
              </a:rPr>
              <a:t>Қозу</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2</a:t>
            </a:r>
            <a:r>
              <a:rPr lang="ru-RU" sz="2600">
                <a:latin typeface="Times New Roman" pitchFamily="18" charset="0"/>
                <a:cs typeface="Times New Roman" pitchFamily="18" charset="0"/>
              </a:rPr>
              <a:t>)</a:t>
            </a:r>
            <a:r>
              <a:rPr lang="kk-KZ" sz="2600">
                <a:latin typeface="Times New Roman" pitchFamily="18" charset="0"/>
                <a:cs typeface="Times New Roman" pitchFamily="18" charset="0"/>
              </a:rPr>
              <a:t>Қозу процесін өткізу</a:t>
            </a:r>
          </a:p>
          <a:p>
            <a:pPr marL="273050" indent="-273050" eaLnBrk="1" hangingPunct="1">
              <a:lnSpc>
                <a:spcPct val="80000"/>
              </a:lnSpc>
              <a:buFont typeface="Wingdings" pitchFamily="2" charset="2"/>
              <a:buNone/>
            </a:pPr>
            <a:r>
              <a:rPr lang="kk-KZ" sz="2600">
                <a:latin typeface="Times New Roman" pitchFamily="18" charset="0"/>
                <a:cs typeface="Times New Roman" pitchFamily="18" charset="0"/>
              </a:rPr>
              <a:t>3</a:t>
            </a:r>
            <a:r>
              <a:rPr lang="ru-RU" sz="2600">
                <a:latin typeface="Times New Roman" pitchFamily="18" charset="0"/>
                <a:cs typeface="Times New Roman" pitchFamily="18" charset="0"/>
              </a:rPr>
              <a:t>)Ет ұлпалары үшін жиырылу,ширығу,қатаю.</a:t>
            </a:r>
          </a:p>
          <a:p>
            <a:pPr marL="273050" indent="-273050" eaLnBrk="1" hangingPunct="1">
              <a:lnSpc>
                <a:spcPct val="80000"/>
              </a:lnSpc>
            </a:pPr>
            <a:endParaRPr lang="ru-RU" sz="26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Қозғыштықтың  кезеңдері</a:t>
            </a:r>
            <a:endParaRPr lang="ru-RU">
              <a:latin typeface="Times New Roman" pitchFamily="18" charset="0"/>
              <a:cs typeface="Times New Roman" pitchFamily="18" charset="0"/>
            </a:endParaRPr>
          </a:p>
        </p:txBody>
      </p:sp>
      <p:sp>
        <p:nvSpPr>
          <p:cNvPr id="11267" name="Содержимое 2"/>
          <p:cNvSpPr>
            <a:spLocks noGrp="1"/>
          </p:cNvSpPr>
          <p:nvPr>
            <p:ph idx="1"/>
          </p:nvPr>
        </p:nvSpPr>
        <p:spPr/>
        <p:txBody>
          <a:bodyPr/>
          <a:lstStyle/>
          <a:p>
            <a:pPr eaLnBrk="1" hangingPunct="1"/>
            <a:r>
              <a:rPr lang="kk-KZ" dirty="0">
                <a:latin typeface="Times New Roman" pitchFamily="18" charset="0"/>
                <a:cs typeface="Times New Roman" pitchFamily="18" charset="0"/>
              </a:rPr>
              <a:t>1</a:t>
            </a:r>
            <a:r>
              <a:rPr lang="ru-RU" dirty="0" err="1">
                <a:latin typeface="Times New Roman" pitchFamily="18" charset="0"/>
                <a:cs typeface="Times New Roman" pitchFamily="18" charset="0"/>
              </a:rPr>
              <a:t>-кезең Абсолюттік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рефрактерлік</a:t>
            </a:r>
            <a:endParaRPr lang="ru-RU" dirty="0">
              <a:latin typeface="Times New Roman" pitchFamily="18" charset="0"/>
              <a:cs typeface="Times New Roman" pitchFamily="18" charset="0"/>
            </a:endParaRPr>
          </a:p>
          <a:p>
            <a:pPr eaLnBrk="1" hangingPunct="1"/>
            <a:r>
              <a:rPr lang="kk-KZ" dirty="0">
                <a:latin typeface="Times New Roman" pitchFamily="18" charset="0"/>
                <a:cs typeface="Times New Roman" pitchFamily="18" charset="0"/>
              </a:rPr>
              <a:t>2-кезең Салыстырмалы рефрактерлік</a:t>
            </a:r>
          </a:p>
          <a:p>
            <a:pPr eaLnBrk="1" hangingPunct="1"/>
            <a:r>
              <a:rPr lang="kk-KZ" dirty="0">
                <a:latin typeface="Times New Roman" pitchFamily="18" charset="0"/>
                <a:cs typeface="Times New Roman" pitchFamily="18" charset="0"/>
              </a:rPr>
              <a:t>3-кезең Супернормальдық кезең</a:t>
            </a:r>
          </a:p>
          <a:p>
            <a:pPr eaLnBrk="1" hangingPunct="1"/>
            <a:r>
              <a:rPr lang="kk-KZ" dirty="0">
                <a:latin typeface="Times New Roman" pitchFamily="18" charset="0"/>
                <a:cs typeface="Times New Roman" pitchFamily="18" charset="0"/>
              </a:rPr>
              <a:t>4-кезең Субнормальдық кезең</a:t>
            </a:r>
          </a:p>
          <a:p>
            <a:pPr eaLnBrk="1" hangingPunct="1">
              <a:buFont typeface="Wingdings" pitchFamily="2" charset="2"/>
              <a:buNone/>
            </a:pPr>
            <a:endParaRPr lang="ru-RU"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4434" y="274638"/>
            <a:ext cx="11523133" cy="633412"/>
          </a:xfrm>
        </p:spPr>
        <p:txBody>
          <a:bodyPr/>
          <a:lstStyle/>
          <a:p>
            <a:pPr eaLnBrk="1" hangingPunct="1"/>
            <a:r>
              <a:rPr lang="kk-KZ" sz="2800" b="1"/>
              <a:t>Қозу кезіндегі қозғыштықтың өзгеру кезеңдері</a:t>
            </a:r>
            <a:endParaRPr lang="ru-RU" sz="2800" b="1"/>
          </a:p>
        </p:txBody>
      </p:sp>
      <p:sp>
        <p:nvSpPr>
          <p:cNvPr id="19459" name="Rectangle 3"/>
          <p:cNvSpPr>
            <a:spLocks noGrp="1" noChangeArrowheads="1"/>
          </p:cNvSpPr>
          <p:nvPr>
            <p:ph type="body" sz="half" idx="2"/>
          </p:nvPr>
        </p:nvSpPr>
        <p:spPr>
          <a:xfrm>
            <a:off x="4656667" y="981075"/>
            <a:ext cx="7200900" cy="5543550"/>
          </a:xfrm>
        </p:spPr>
        <p:txBody>
          <a:bodyPr/>
          <a:lstStyle/>
          <a:p>
            <a:pPr marL="271463" indent="-271463" eaLnBrk="1" hangingPunct="1">
              <a:buFontTx/>
              <a:buNone/>
            </a:pPr>
            <a:r>
              <a:rPr lang="kk-KZ" sz="2000" b="1"/>
              <a:t>1. Абсолюттік рефрактерлік кезең</a:t>
            </a:r>
            <a:r>
              <a:rPr lang="kk-KZ" sz="1800" b="1"/>
              <a:t>.</a:t>
            </a:r>
          </a:p>
          <a:p>
            <a:pPr marL="271463" indent="-271463" eaLnBrk="1" hangingPunct="1">
              <a:buFontTx/>
              <a:buNone/>
            </a:pPr>
            <a:r>
              <a:rPr lang="kk-KZ" sz="1800" b="1"/>
              <a:t>     Бұл кезеңде тін ешқандай тітіркендіргішке жауап бермейді.</a:t>
            </a:r>
          </a:p>
          <a:p>
            <a:pPr marL="271463" indent="-271463" eaLnBrk="1" hangingPunct="1">
              <a:buFontTx/>
              <a:buNone/>
            </a:pPr>
            <a:r>
              <a:rPr lang="kk-KZ" sz="1800" b="1"/>
              <a:t>    Бұл кезеңнің ұзақтығы:</a:t>
            </a:r>
          </a:p>
          <a:p>
            <a:pPr marL="271463" indent="-271463" eaLnBrk="1" hangingPunct="1">
              <a:buFontTx/>
              <a:buNone/>
            </a:pPr>
            <a:r>
              <a:rPr lang="kk-KZ" sz="1800" b="1"/>
              <a:t>    - жүйке талшығында – 1-2 мсек;</a:t>
            </a:r>
          </a:p>
          <a:p>
            <a:pPr marL="271463" indent="-271463" eaLnBrk="1" hangingPunct="1">
              <a:buFontTx/>
              <a:buNone/>
            </a:pPr>
            <a:r>
              <a:rPr lang="kk-KZ" sz="1800" b="1"/>
              <a:t>    - бұлшықетте – 4-5 мсек;</a:t>
            </a:r>
          </a:p>
          <a:p>
            <a:pPr marL="271463" indent="-271463" eaLnBrk="1" hangingPunct="1">
              <a:buFontTx/>
              <a:buNone/>
            </a:pPr>
            <a:r>
              <a:rPr lang="kk-KZ" sz="1800" b="1"/>
              <a:t>    - мионевралды синапста – 8-10 мсек.</a:t>
            </a:r>
          </a:p>
          <a:p>
            <a:pPr marL="271463" indent="-271463" eaLnBrk="1" hangingPunct="1">
              <a:buFontTx/>
              <a:buNone/>
            </a:pPr>
            <a:r>
              <a:rPr lang="kk-KZ" sz="2000" b="1"/>
              <a:t>2. Салыстырмалы рефрактерлік кезең.</a:t>
            </a:r>
          </a:p>
          <a:p>
            <a:pPr marL="271463" indent="-271463" eaLnBrk="1" hangingPunct="1">
              <a:buFontTx/>
              <a:buNone/>
            </a:pPr>
            <a:r>
              <a:rPr lang="kk-KZ" sz="1800" b="1"/>
              <a:t>    Бұл кезеңде табалдырық күшінен жоғары тітіркендіргішке жауап реакциясы туады.</a:t>
            </a:r>
          </a:p>
          <a:p>
            <a:pPr marL="271463" indent="-271463" eaLnBrk="1" hangingPunct="1">
              <a:buFontTx/>
              <a:buNone/>
            </a:pPr>
            <a:r>
              <a:rPr lang="kk-KZ" sz="2000" b="1"/>
              <a:t>3. Супернормалды кезең.</a:t>
            </a:r>
          </a:p>
          <a:p>
            <a:pPr marL="271463" indent="-271463" eaLnBrk="1" hangingPunct="1">
              <a:buFontTx/>
              <a:buNone/>
            </a:pPr>
            <a:r>
              <a:rPr lang="kk-KZ" sz="1800" b="1"/>
              <a:t>    Бұл кезеңде, тін, табалдырықтан төмен күшкеде жауап береді.</a:t>
            </a:r>
          </a:p>
          <a:p>
            <a:pPr marL="271463" indent="-271463" eaLnBrk="1" hangingPunct="1">
              <a:buFontTx/>
              <a:buNone/>
            </a:pPr>
            <a:r>
              <a:rPr lang="kk-KZ" sz="2000" b="1"/>
              <a:t>4. Субнормалды кезең.</a:t>
            </a:r>
          </a:p>
          <a:p>
            <a:pPr marL="271463" indent="-271463" eaLnBrk="1" hangingPunct="1">
              <a:buFontTx/>
              <a:buNone/>
            </a:pPr>
            <a:r>
              <a:rPr lang="kk-KZ" sz="1800" b="1"/>
              <a:t>    Бұл кезеңде тіннің қозғыштық қосиеті күрт төмендейді де, табалдырық күшінен жоғары тітіркендіргішке жауап береді.</a:t>
            </a:r>
            <a:endParaRPr lang="ru-RU" sz="1800" b="1"/>
          </a:p>
        </p:txBody>
      </p:sp>
      <p:pic>
        <p:nvPicPr>
          <p:cNvPr id="19460" name="Picture 4"/>
          <p:cNvPicPr>
            <a:picLocks noGrp="1" noChangeAspect="1" noChangeArrowheads="1"/>
          </p:cNvPicPr>
          <p:nvPr>
            <p:ph sz="half" idx="1"/>
          </p:nvPr>
        </p:nvPicPr>
        <p:blipFill>
          <a:blip r:embed="rId2">
            <a:lum bright="-6000" contrast="12000"/>
          </a:blip>
          <a:srcRect/>
          <a:stretch>
            <a:fillRect/>
          </a:stretch>
        </p:blipFill>
        <p:spPr>
          <a:xfrm>
            <a:off x="431801" y="1700213"/>
            <a:ext cx="4127500" cy="417671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587829"/>
            <a:ext cx="10515600" cy="5589134"/>
          </a:xfrm>
        </p:spPr>
        <p:txBody>
          <a:bodyPr>
            <a:normAutofit fontScale="62500" lnSpcReduction="20000"/>
          </a:bodyPr>
          <a:lstStyle/>
          <a:p>
            <a:r>
              <a:rPr lang="ru-RU" sz="3400" dirty="0" err="1">
                <a:latin typeface="Times New Roman" pitchFamily="18" charset="0"/>
                <a:cs typeface="Times New Roman" pitchFamily="18" charset="0"/>
              </a:rPr>
              <a:t>Қозғыш ұлпаларға тітіркенгіштік</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қозғыштық, функционалды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жылжымалық </a:t>
            </a:r>
            <a:r>
              <a:rPr lang="ru-RU" sz="3400" dirty="0">
                <a:latin typeface="Times New Roman" pitchFamily="18" charset="0"/>
                <a:cs typeface="Times New Roman" pitchFamily="18" charset="0"/>
              </a:rPr>
              <a:t>(</a:t>
            </a:r>
            <a:r>
              <a:rPr lang="ru-RU" sz="3400" dirty="0" err="1">
                <a:latin typeface="Times New Roman" pitchFamily="18" charset="0"/>
                <a:cs typeface="Times New Roman" pitchFamily="18" charset="0"/>
              </a:rPr>
              <a:t>лабильділік</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қасиеттері тән.</a:t>
            </a:r>
            <a:endParaRPr lang="ru-RU" sz="3400" dirty="0">
              <a:latin typeface="Times New Roman" pitchFamily="18" charset="0"/>
              <a:cs typeface="Times New Roman" pitchFamily="18" charset="0"/>
            </a:endParaRPr>
          </a:p>
          <a:p>
            <a:r>
              <a:rPr lang="ru-RU" sz="3400" b="1" dirty="0" err="1">
                <a:latin typeface="Times New Roman" pitchFamily="18" charset="0"/>
                <a:cs typeface="Times New Roman" pitchFamily="18" charset="0"/>
              </a:rPr>
              <a:t>Тітіркенгіштік</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деп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 ұлпалардың тітіркендіруге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өзіндік сипаты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жоқ жалпылама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реакциялармен</a:t>
            </a:r>
            <a:r>
              <a:rPr lang="ru-RU" sz="3400" dirty="0">
                <a:latin typeface="Times New Roman" pitchFamily="18" charset="0"/>
                <a:cs typeface="Times New Roman" pitchFamily="18" charset="0"/>
              </a:rPr>
              <a:t> — </a:t>
            </a:r>
            <a:r>
              <a:rPr lang="ru-RU" sz="3400" dirty="0" err="1">
                <a:latin typeface="Times New Roman" pitchFamily="18" charset="0"/>
                <a:cs typeface="Times New Roman" pitchFamily="18" charset="0"/>
              </a:rPr>
              <a:t>зат</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және </a:t>
            </a:r>
            <a:r>
              <a:rPr lang="ru-RU" sz="3400" dirty="0">
                <a:latin typeface="Times New Roman" pitchFamily="18" charset="0"/>
                <a:cs typeface="Times New Roman" pitchFamily="18" charset="0"/>
              </a:rPr>
              <a:t>энергия </a:t>
            </a:r>
            <a:r>
              <a:rPr lang="ru-RU" sz="3400" dirty="0" err="1">
                <a:latin typeface="Times New Roman" pitchFamily="18" charset="0"/>
                <a:cs typeface="Times New Roman" pitchFamily="18" charset="0"/>
              </a:rPr>
              <a:t>алмасу</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үрдісінің өзгеруімен </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беретін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жауабын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Бұл реакцияларға шектелген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сипат</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тән болады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олар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 ұлпалардың белгілі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жерінде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шоғырланады, оның басқа учаскелеріне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таралмайды</a:t>
            </a:r>
            <a:r>
              <a:rPr lang="ru-RU" sz="3400" dirty="0">
                <a:latin typeface="Times New Roman" pitchFamily="18" charset="0"/>
                <a:cs typeface="Times New Roman" pitchFamily="18" charset="0"/>
              </a:rPr>
              <a:t>.</a:t>
            </a:r>
          </a:p>
          <a:p>
            <a:r>
              <a:rPr lang="ru-RU" sz="3400" b="1" dirty="0" err="1">
                <a:latin typeface="Times New Roman" pitchFamily="18" charset="0"/>
                <a:cs typeface="Times New Roman" pitchFamily="18" charset="0"/>
              </a:rPr>
              <a:t>Қозғыштық</a:t>
            </a:r>
            <a:r>
              <a:rPr lang="ru-RU" sz="3400" dirty="0" err="1">
                <a:latin typeface="Times New Roman" pitchFamily="18" charset="0"/>
                <a:cs typeface="Times New Roman" pitchFamily="18" charset="0"/>
              </a:rPr>
              <a:t>, деп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 ұлпаларының тітіркендіруге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таралатын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әрекет потенциалымен</a:t>
            </a:r>
            <a:r>
              <a:rPr lang="ru-RU" sz="3400" dirty="0">
                <a:latin typeface="Times New Roman" pitchFamily="18" charset="0"/>
                <a:cs typeface="Times New Roman" pitchFamily="18" charset="0"/>
              </a:rPr>
              <a:t> — </a:t>
            </a:r>
            <a:r>
              <a:rPr lang="ru-RU" sz="3400" dirty="0" err="1">
                <a:latin typeface="Times New Roman" pitchFamily="18" charset="0"/>
                <a:cs typeface="Times New Roman" pitchFamily="18" charset="0"/>
              </a:rPr>
              <a:t>тітіркеніспен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импульспен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арнаулы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өзіндік реакциялармен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жауап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беруін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Қозғыштық </a:t>
            </a:r>
            <a:r>
              <a:rPr lang="ru-RU" sz="3400" dirty="0">
                <a:latin typeface="Times New Roman" pitchFamily="18" charset="0"/>
                <a:cs typeface="Times New Roman" pitchFamily="18" charset="0"/>
              </a:rPr>
              <a:t>тек </a:t>
            </a:r>
            <a:r>
              <a:rPr lang="ru-RU" sz="3400" dirty="0" err="1">
                <a:latin typeface="Times New Roman" pitchFamily="18" charset="0"/>
                <a:cs typeface="Times New Roman" pitchFamily="18" charset="0"/>
              </a:rPr>
              <a:t>жануарлар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ұлпасына ғана тән қасиет</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Бұл қасиет ерекше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белсенді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күй </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 үрдісінің туындауына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себепші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болады</a:t>
            </a:r>
            <a:r>
              <a:rPr lang="ru-RU" sz="3400" dirty="0">
                <a:latin typeface="Times New Roman" pitchFamily="18" charset="0"/>
                <a:cs typeface="Times New Roman" pitchFamily="18" charset="0"/>
              </a:rPr>
              <a:t>.</a:t>
            </a:r>
          </a:p>
          <a:p>
            <a:r>
              <a:rPr lang="ru-RU" sz="3400" dirty="0" err="1">
                <a:latin typeface="Times New Roman" pitchFamily="18" charset="0"/>
                <a:cs typeface="Times New Roman" pitchFamily="18" charset="0"/>
              </a:rPr>
              <a:t>Қозу үрдісі шектеулі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немесе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таралмайтын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және таралатын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болып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бөлінеді.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Шектелген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 түрін </a:t>
            </a:r>
            <a:r>
              <a:rPr lang="ru-RU" sz="3400" dirty="0">
                <a:latin typeface="Times New Roman" pitchFamily="18" charset="0"/>
                <a:cs typeface="Times New Roman" pitchFamily="18" charset="0"/>
              </a:rPr>
              <a:t>Н.Е.Введенский </a:t>
            </a:r>
            <a:r>
              <a:rPr lang="ru-RU" sz="3400" dirty="0" err="1">
                <a:latin typeface="Times New Roman" pitchFamily="18" charset="0"/>
                <a:cs typeface="Times New Roman" pitchFamily="18" charset="0"/>
              </a:rPr>
              <a:t>ашқан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Қозудың бұл түрі тітіркендіргіш</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күші табалдырықтан төмен болған жағдайда туындайды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Мұндай кезде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ұлпаның қозған учаскесінде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әлсіз теріс</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электр</a:t>
            </a:r>
            <a:r>
              <a:rPr lang="ru-RU" sz="3400" dirty="0">
                <a:latin typeface="Times New Roman" pitchFamily="18" charset="0"/>
                <a:cs typeface="Times New Roman" pitchFamily="18" charset="0"/>
              </a:rPr>
              <a:t> заряды </a:t>
            </a:r>
            <a:r>
              <a:rPr lang="ru-RU" sz="3400" dirty="0" err="1">
                <a:latin typeface="Times New Roman" pitchFamily="18" charset="0"/>
                <a:cs typeface="Times New Roman" pitchFamily="18" charset="0"/>
              </a:rPr>
              <a:t>пайда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болады</a:t>
            </a:r>
            <a:r>
              <a:rPr lang="ru-RU" sz="3400" dirty="0">
                <a:latin typeface="Times New Roman" pitchFamily="18" charset="0"/>
                <a:cs typeface="Times New Roman" pitchFamily="18" charset="0"/>
              </a:rPr>
              <a:t> да, </a:t>
            </a:r>
            <a:r>
              <a:rPr lang="ru-RU" sz="3400" dirty="0" err="1">
                <a:latin typeface="Times New Roman" pitchFamily="18" charset="0"/>
                <a:cs typeface="Times New Roman" pitchFamily="18" charset="0"/>
              </a:rPr>
              <a:t>ол</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жан-жағына декрементті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түрде (өше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жайылады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Сондықтан, бұл </a:t>
            </a:r>
            <a:r>
              <a:rPr lang="ru-RU" sz="3400" dirty="0">
                <a:latin typeface="Times New Roman" pitchFamily="18" charset="0"/>
                <a:cs typeface="Times New Roman" pitchFamily="18" charset="0"/>
              </a:rPr>
              <a:t>потенциал </a:t>
            </a:r>
            <a:r>
              <a:rPr lang="ru-RU" sz="3400" dirty="0" err="1">
                <a:latin typeface="Times New Roman" pitchFamily="18" charset="0"/>
                <a:cs typeface="Times New Roman" pitchFamily="18" charset="0"/>
              </a:rPr>
              <a:t>ұлпа бойымен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таралмай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бірнеше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миллиметрден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соң өшіп қалады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Тітіркендіргіш</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күші табалдырықтан жоғары болған жағдайда әрекет тогы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пайда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болып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қозу толқыны декрементсіз</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(өшпей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ұлпа бойымен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жеке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тітіркеніс</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түрінде таралады</a:t>
            </a:r>
            <a:r>
              <a:rPr lang="ru-RU" sz="3400" dirty="0">
                <a:latin typeface="Times New Roman" pitchFamily="18" charset="0"/>
                <a:cs typeface="Times New Roman" pitchFamily="18" charset="0"/>
              </a:rPr>
              <a:t>.</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6754" y="365761"/>
            <a:ext cx="11665132" cy="5632311"/>
          </a:xfrm>
          <a:prstGeom prst="rect">
            <a:avLst/>
          </a:prstGeom>
        </p:spPr>
        <p:txBody>
          <a:bodyPr wrap="square">
            <a:spAutoFit/>
          </a:bodyPr>
          <a:lstStyle/>
          <a:p>
            <a:pPr algn="just"/>
            <a:r>
              <a:rPr lang="ru-RU" sz="2000" dirty="0" err="1">
                <a:latin typeface="Times New Roman" pitchFamily="18" charset="0"/>
                <a:cs typeface="Times New Roman" pitchFamily="18" charset="0"/>
              </a:rPr>
              <a:t>Қозу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түрлі физикалық, химиялық, функционалдық өзгерістер жиынтығынан тұратын, </a:t>
            </a:r>
            <a:r>
              <a:rPr lang="ru-RU" sz="2000" dirty="0">
                <a:latin typeface="Times New Roman" pitchFamily="18" charset="0"/>
                <a:cs typeface="Times New Roman" pitchFamily="18" charset="0"/>
              </a:rPr>
              <a:t>тек </a:t>
            </a:r>
            <a:r>
              <a:rPr lang="ru-RU" sz="2000" dirty="0" err="1">
                <a:latin typeface="Times New Roman" pitchFamily="18" charset="0"/>
                <a:cs typeface="Times New Roman" pitchFamily="18" charset="0"/>
              </a:rPr>
              <a:t>тірі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ұлпаларға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қозғыштық қасиет негізінде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дамитын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күрделі биологиялық </a:t>
            </a:r>
            <a:r>
              <a:rPr lang="ru-RU" sz="2000" dirty="0">
                <a:latin typeface="Times New Roman" pitchFamily="18" charset="0"/>
                <a:cs typeface="Times New Roman" pitchFamily="18" charset="0"/>
              </a:rPr>
              <a:t>процесс. </a:t>
            </a:r>
            <a:r>
              <a:rPr lang="ru-RU" sz="2000" dirty="0" err="1">
                <a:latin typeface="Times New Roman" pitchFamily="18" charset="0"/>
                <a:cs typeface="Times New Roman" pitchFamily="18" charset="0"/>
              </a:rPr>
              <a:t>Организмде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қозғыштық қасиет жойылса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клеткалардың қызметі бұзылып, тіршілігі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тоқтайды.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Қозғыштық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организмдердің тітіркендіруге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өзіндік реакциямен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 потенциалымен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тітіркеніспен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қайтаратын жауабы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 процесіне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 түрлі өзіндік және жалпылама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белгілер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Мысалы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қозған ұлпада зат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күшейеді, оның химиялық құрамы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физикалық-химиялық қасиеттері сандық және сапалық өзгерістерге ұшырайды</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Бұлшық ет</a:t>
            </a:r>
            <a:r>
              <a:rPr lang="ru-RU" sz="2000" dirty="0">
                <a:latin typeface="Times New Roman" pitchFamily="18" charset="0"/>
                <a:cs typeface="Times New Roman" pitchFamily="18" charset="0"/>
              </a:rPr>
              <a:t> пен </a:t>
            </a:r>
            <a:r>
              <a:rPr lang="ru-RU" sz="2000" dirty="0" err="1">
                <a:latin typeface="Times New Roman" pitchFamily="18" charset="0"/>
                <a:cs typeface="Times New Roman" pitchFamily="18" charset="0"/>
              </a:rPr>
              <a:t>жүйкелер қозғанда мембранада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жайыла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электр</a:t>
            </a:r>
            <a:r>
              <a:rPr lang="ru-RU" sz="2000" dirty="0">
                <a:latin typeface="Times New Roman" pitchFamily="18" charset="0"/>
                <a:cs typeface="Times New Roman" pitchFamily="18" charset="0"/>
              </a:rPr>
              <a:t> заряды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клетка </a:t>
            </a:r>
            <a:r>
              <a:rPr lang="ru-RU" sz="2000" dirty="0" err="1">
                <a:latin typeface="Times New Roman" pitchFamily="18" charset="0"/>
                <a:cs typeface="Times New Roman" pitchFamily="18" charset="0"/>
              </a:rPr>
              <a:t>мембранасы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 электр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зарядының өзгеруі қозу процесінің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белгісі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Қозудың өзіндік белгісі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әрбір мүшенің өзіне тән әрекетімен бейнеленеді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Мысалы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қозған бұлшық 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талшықтары жиырылады</a:t>
            </a:r>
            <a:r>
              <a:rPr lang="ru-RU" sz="2000" dirty="0">
                <a:latin typeface="Times New Roman" pitchFamily="18" charset="0"/>
                <a:cs typeface="Times New Roman" pitchFamily="18" charset="0"/>
              </a:rPr>
              <a:t>, без </a:t>
            </a:r>
            <a:r>
              <a:rPr lang="ru-RU" sz="2000" dirty="0" err="1">
                <a:latin typeface="Times New Roman" pitchFamily="18" charset="0"/>
                <a:cs typeface="Times New Roman" pitchFamily="18" charset="0"/>
              </a:rPr>
              <a:t>ұлпалары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сөл бөледі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 талшықтарында </a:t>
            </a:r>
            <a:r>
              <a:rPr lang="ru-RU" sz="2000" dirty="0">
                <a:latin typeface="Times New Roman" pitchFamily="18" charset="0"/>
                <a:cs typeface="Times New Roman" pitchFamily="18" charset="0"/>
              </a:rPr>
              <a:t>импульс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a:t>
            </a:r>
          </a:p>
          <a:p>
            <a:pPr algn="just"/>
            <a:r>
              <a:rPr lang="ru-RU" sz="2000" b="1" dirty="0" err="1">
                <a:latin typeface="Times New Roman" pitchFamily="18" charset="0"/>
                <a:cs typeface="Times New Roman" pitchFamily="18" charset="0"/>
              </a:rPr>
              <a:t>Қозу</a:t>
            </a:r>
            <a:r>
              <a:rPr lang="ru-RU" sz="2000" dirty="0" err="1">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толқын тәрізді таралатын</a:t>
            </a:r>
            <a:r>
              <a:rPr lang="ru-RU" sz="2000" dirty="0">
                <a:latin typeface="Times New Roman" pitchFamily="18" charset="0"/>
                <a:cs typeface="Times New Roman" pitchFamily="18" charset="0"/>
              </a:rPr>
              <a:t> процесс. </a:t>
            </a:r>
            <a:r>
              <a:rPr lang="ru-RU" sz="2000" dirty="0" err="1">
                <a:latin typeface="Times New Roman" pitchFamily="18" charset="0"/>
                <a:cs typeface="Times New Roman" pitchFamily="18" charset="0"/>
              </a:rPr>
              <a:t>Ұлпаның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жерінде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 қозу оның басқа бөліктеріне жайыла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Бұлшық ет</a:t>
            </a:r>
            <a:r>
              <a:rPr lang="ru-RU" sz="2000" dirty="0">
                <a:latin typeface="Times New Roman" pitchFamily="18" charset="0"/>
                <a:cs typeface="Times New Roman" pitchFamily="18" charset="0"/>
              </a:rPr>
              <a:t> пен </a:t>
            </a:r>
            <a:r>
              <a:rPr lang="ru-RU" sz="2000" dirty="0" err="1">
                <a:latin typeface="Times New Roman" pitchFamily="18" charset="0"/>
                <a:cs typeface="Times New Roman" pitchFamily="18" charset="0"/>
              </a:rPr>
              <a:t>жүйке ұлпаларда қозу электрлік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 </a:t>
            </a:r>
            <a:r>
              <a:rPr lang="ru-RU" sz="2000" dirty="0">
                <a:latin typeface="Times New Roman" pitchFamily="18" charset="0"/>
                <a:cs typeface="Times New Roman" pitchFamily="18" charset="0"/>
              </a:rPr>
              <a:t>потенциалы </a:t>
            </a:r>
            <a:r>
              <a:rPr lang="ru-RU" sz="2000" dirty="0" err="1">
                <a:latin typeface="Times New Roman" pitchFamily="18" charset="0"/>
                <a:cs typeface="Times New Roman" pitchFamily="18" charset="0"/>
              </a:rPr>
              <a:t>түрінде таралады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Ұлпаның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телімінде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 әрекет </a:t>
            </a:r>
            <a:r>
              <a:rPr lang="ru-RU" sz="2000" dirty="0">
                <a:latin typeface="Times New Roman" pitchFamily="18" charset="0"/>
                <a:cs typeface="Times New Roman" pitchFamily="18" charset="0"/>
              </a:rPr>
              <a:t>потенциалы </a:t>
            </a:r>
            <a:r>
              <a:rPr lang="ru-RU" sz="2000" dirty="0" err="1">
                <a:latin typeface="Times New Roman" pitchFamily="18" charset="0"/>
                <a:cs typeface="Times New Roman" pitchFamily="18" charset="0"/>
              </a:rPr>
              <a:t>оның басқа бөліктерін тітіркендіреді</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Клетканың мембранасының сыртқы және ішкі</a:t>
            </a:r>
            <a:r>
              <a:rPr lang="ru-RU" sz="2000" dirty="0">
                <a:latin typeface="Times New Roman" pitchFamily="18" charset="0"/>
                <a:cs typeface="Times New Roman" pitchFamily="18" charset="0"/>
              </a:rPr>
              <a:t> потенциал </a:t>
            </a:r>
            <a:r>
              <a:rPr lang="ru-RU" sz="2000" dirty="0" err="1">
                <a:latin typeface="Times New Roman" pitchFamily="18" charset="0"/>
                <a:cs typeface="Times New Roman" pitchFamily="18" charset="0"/>
              </a:rPr>
              <a:t>айырмашылығын физиологиялық жағдайына сай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тыныштық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мембраналық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 </a:t>
            </a:r>
            <a:r>
              <a:rPr lang="ru-RU" sz="2000" dirty="0">
                <a:latin typeface="Times New Roman" pitchFamily="18" charset="0"/>
                <a:cs typeface="Times New Roman" pitchFamily="18" charset="0"/>
              </a:rPr>
              <a:t>потенциалы </a:t>
            </a:r>
            <a:r>
              <a:rPr lang="ru-RU" sz="2000" dirty="0" err="1">
                <a:latin typeface="Times New Roman" pitchFamily="18" charset="0"/>
                <a:cs typeface="Times New Roman" pitchFamily="18" charset="0"/>
              </a:rPr>
              <a:t>дейді</a:t>
            </a:r>
            <a:r>
              <a:rPr lang="ru-RU" sz="2000" dirty="0">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0"/>
            <a:ext cx="10515600" cy="6176963"/>
          </a:xfrm>
        </p:spPr>
        <p:txBody>
          <a:bodyPr>
            <a:noAutofit/>
          </a:bodyPr>
          <a:lstStyle/>
          <a:p>
            <a:pPr algn="just"/>
            <a:r>
              <a:rPr lang="ru-RU" sz="1800" dirty="0" err="1">
                <a:latin typeface="Times New Roman" pitchFamily="18" charset="0"/>
                <a:cs typeface="Times New Roman" pitchFamily="18" charset="0"/>
              </a:rPr>
              <a:t>Функционалды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жылжымалық, 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лабильділік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ұлпада </a:t>
            </a:r>
            <a:r>
              <a:rPr lang="ru-RU" sz="1800" dirty="0">
                <a:latin typeface="Times New Roman" pitchFamily="18" charset="0"/>
                <a:cs typeface="Times New Roman" pitchFamily="18" charset="0"/>
              </a:rPr>
              <a:t>дара </a:t>
            </a:r>
            <a:r>
              <a:rPr lang="ru-RU" sz="1800" dirty="0" err="1">
                <a:latin typeface="Times New Roman" pitchFamily="18" charset="0"/>
                <a:cs typeface="Times New Roman" pitchFamily="18" charset="0"/>
              </a:rPr>
              <a:t>қозу тітіркенісінің пайда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басылып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аяқталып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үлгеру шапшандығын айтады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Қозу толқынының ұзақтығы толық </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абсолютті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рефрактерліктің созылу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мерзіміне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тәуелді болады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ұлпадағы физиологиялық және биохимиялық үрдістердің шапшандығын, қарқындылығын бейнелейді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Сондықтан, жеке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қозу толқынын тудыратын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үрдістер неғұрлым шапшаң жүрсе, соғұрлым лабильділік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жоғары болады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демек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ұлпада белгілі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мерзім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туындап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өшіп үлгеретін қозу толқынының </a:t>
            </a:r>
            <a:r>
              <a:rPr lang="ru-RU" sz="1800" dirty="0">
                <a:latin typeface="Times New Roman" pitchFamily="18" charset="0"/>
                <a:cs typeface="Times New Roman" pitchFamily="18" charset="0"/>
              </a:rPr>
              <a:t>саны </a:t>
            </a:r>
            <a:r>
              <a:rPr lang="ru-RU" sz="1800" dirty="0" err="1">
                <a:latin typeface="Times New Roman" pitchFamily="18" charset="0"/>
                <a:cs typeface="Times New Roman" pitchFamily="18" charset="0"/>
              </a:rPr>
              <a:t>көп болады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Лабильділік</a:t>
            </a:r>
            <a:r>
              <a:rPr lang="ru-RU" sz="1800" dirty="0">
                <a:latin typeface="Times New Roman" pitchFamily="18" charset="0"/>
                <a:cs typeface="Times New Roman" pitchFamily="18" charset="0"/>
              </a:rPr>
              <a:t> 1 с </a:t>
            </a:r>
            <a:r>
              <a:rPr lang="ru-RU" sz="1800" dirty="0" err="1">
                <a:latin typeface="Times New Roman" pitchFamily="18" charset="0"/>
                <a:cs typeface="Times New Roman" pitchFamily="18" charset="0"/>
              </a:rPr>
              <a:t>ішінде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ретіне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үлгеретін қозу толқынының санымен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өлшенеді</a:t>
            </a:r>
            <a:r>
              <a:rPr lang="ru-RU" sz="1800" dirty="0">
                <a:latin typeface="Times New Roman" pitchFamily="18" charset="0"/>
                <a:cs typeface="Times New Roman" pitchFamily="18" charset="0"/>
              </a:rPr>
              <a:t>.</a:t>
            </a:r>
          </a:p>
          <a:p>
            <a:pPr algn="just"/>
            <a:r>
              <a:rPr lang="ru-RU" sz="1800" dirty="0" err="1">
                <a:latin typeface="Times New Roman" pitchFamily="18" charset="0"/>
                <a:cs typeface="Times New Roman" pitchFamily="18" charset="0"/>
              </a:rPr>
              <a:t>Лабильдік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құрылымның физиологиялық күйіне байланысты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құбылып отырады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Әрекет үстінде лабильділіктің бастапқы деңгейімен салыстырғанда жоғарылай 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төмендей өзгеруін </a:t>
            </a:r>
            <a:r>
              <a:rPr lang="ru-RU" sz="1800" dirty="0">
                <a:latin typeface="Times New Roman" pitchFamily="18" charset="0"/>
                <a:cs typeface="Times New Roman" pitchFamily="18" charset="0"/>
              </a:rPr>
              <a:t>А.А.Ухтомский </a:t>
            </a:r>
            <a:r>
              <a:rPr lang="ru-RU" sz="1800" dirty="0" err="1">
                <a:latin typeface="Times New Roman" pitchFamily="18" charset="0"/>
                <a:cs typeface="Times New Roman" pitchFamily="18" charset="0"/>
              </a:rPr>
              <a:t>ырғақ игеру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 игеру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организмнің жеке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мүшелері қызметінің арасындағы үйлесімдіктің негізі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табылады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 әрекеті үшін тиімді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ырғағын оптимальды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 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атайды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Ұлпаны мұндай ырғақпен тітіркендіргенде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әрбір жаңа тітіркеніс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рефрактерліктің </a:t>
            </a:r>
            <a:r>
              <a:rPr lang="ru-RU" sz="1800" dirty="0">
                <a:latin typeface="Times New Roman" pitchFamily="18" charset="0"/>
                <a:cs typeface="Times New Roman" pitchFamily="18" charset="0"/>
              </a:rPr>
              <a:t>экзальтация </a:t>
            </a:r>
            <a:r>
              <a:rPr lang="ru-RU" sz="1800" dirty="0" err="1">
                <a:latin typeface="Times New Roman" pitchFamily="18" charset="0"/>
                <a:cs typeface="Times New Roman" pitchFamily="18" charset="0"/>
              </a:rPr>
              <a:t>кезеңіңде туындайды</a:t>
            </a:r>
            <a:r>
              <a:rPr lang="ru-RU" sz="1800" dirty="0">
                <a:latin typeface="Times New Roman" pitchFamily="18" charset="0"/>
                <a:cs typeface="Times New Roman" pitchFamily="18" charset="0"/>
              </a:rPr>
              <a:t> да, </a:t>
            </a:r>
            <a:r>
              <a:rPr lang="ru-RU" sz="1800" dirty="0" err="1">
                <a:latin typeface="Times New Roman" pitchFamily="18" charset="0"/>
                <a:cs typeface="Times New Roman" pitchFamily="18" charset="0"/>
              </a:rPr>
              <a:t>мықты 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реакциясын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тудырады</a:t>
            </a:r>
            <a:r>
              <a:rPr lang="ru-RU" sz="1800" dirty="0">
                <a:latin typeface="Times New Roman" pitchFamily="18" charset="0"/>
                <a:cs typeface="Times New Roman" pitchFamily="18" charset="0"/>
              </a:rPr>
              <a:t>.</a:t>
            </a:r>
          </a:p>
          <a:p>
            <a:pPr algn="just"/>
            <a:r>
              <a:rPr lang="ru-RU" sz="1800" dirty="0" err="1">
                <a:latin typeface="Times New Roman" pitchFamily="18" charset="0"/>
                <a:cs typeface="Times New Roman" pitchFamily="18" charset="0"/>
              </a:rPr>
              <a:t>Тітіркендіргіш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жиілілігі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оптимальды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ырғақтан асып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кетсе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құрылымның 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реакциясы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нашарлайды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Тітіркендірудің мұндай ырғағын пессимумдік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 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атайды</a:t>
            </a:r>
            <a:r>
              <a:rPr lang="ru-RU" sz="1800" dirty="0">
                <a:latin typeface="Times New Roman" pitchFamily="18" charset="0"/>
                <a:cs typeface="Times New Roman" pitchFamily="18" charset="0"/>
              </a:rPr>
              <a:t>. Пессимум — </a:t>
            </a:r>
            <a:r>
              <a:rPr lang="ru-RU" sz="1800" dirty="0" err="1">
                <a:latin typeface="Times New Roman" pitchFamily="18" charset="0"/>
                <a:cs typeface="Times New Roman" pitchFamily="18" charset="0"/>
              </a:rPr>
              <a:t>тітіркендіру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жиілігі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лабильділік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шегінен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асып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кеткенде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байқалады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Мұндай жағдайда бірінші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әсерімен ұлпа қозады </a:t>
            </a:r>
            <a:r>
              <a:rPr lang="ru-RU" sz="1800" dirty="0">
                <a:latin typeface="Times New Roman" pitchFamily="18" charset="0"/>
                <a:cs typeface="Times New Roman" pitchFamily="18" charset="0"/>
              </a:rPr>
              <a:t>да, </a:t>
            </a:r>
            <a:r>
              <a:rPr lang="ru-RU" sz="1800" dirty="0" err="1">
                <a:latin typeface="Times New Roman" pitchFamily="18" charset="0"/>
                <a:cs typeface="Times New Roman" pitchFamily="18" charset="0"/>
              </a:rPr>
              <a:t>келесі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әсері оның толық рефрактерлік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күйге өткен кезімен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сәйкес келеді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Сондықтан, келесі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тітіркендіргіштерге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қайтарылмай, рефрактерлік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күй тереңдей түседі.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Осыдан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ырғақты тітіркендіргіштер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ұлпаның лабильділігін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төмендете түседі </a:t>
            </a:r>
            <a:r>
              <a:rPr lang="ru-RU" sz="1800" dirty="0">
                <a:latin typeface="Times New Roman" pitchFamily="18" charset="0"/>
                <a:cs typeface="Times New Roman" pitchFamily="18" charset="0"/>
              </a:rPr>
              <a:t>де, </a:t>
            </a:r>
            <a:r>
              <a:rPr lang="ru-RU" sz="1800" dirty="0" err="1">
                <a:latin typeface="Times New Roman" pitchFamily="18" charset="0"/>
                <a:cs typeface="Times New Roman" pitchFamily="18" charset="0"/>
              </a:rPr>
              <a:t>қозу үрдісі емес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керісінше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тежелуді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тудырады</a:t>
            </a:r>
            <a:r>
              <a:rPr lang="ru-RU" sz="1800" dirty="0">
                <a:latin typeface="Times New Roman" pitchFamily="18" charset="0"/>
                <a:cs typeface="Times New Roman" pitchFamily="18" charset="0"/>
              </a:rPr>
              <a:t>.</a:t>
            </a:r>
          </a:p>
          <a:p>
            <a:pPr algn="just"/>
            <a:r>
              <a:rPr lang="ru-RU" sz="1800" dirty="0">
                <a:latin typeface="Times New Roman" pitchFamily="18" charset="0"/>
                <a:cs typeface="Times New Roman" pitchFamily="18" charset="0"/>
              </a:rPr>
              <a:t>Оптимум </a:t>
            </a:r>
            <a:r>
              <a:rPr lang="ru-RU" sz="1800" dirty="0" err="1">
                <a:latin typeface="Times New Roman" pitchFamily="18" charset="0"/>
                <a:cs typeface="Times New Roman" pitchFamily="18" charset="0"/>
              </a:rPr>
              <a:t>және </a:t>
            </a:r>
            <a:r>
              <a:rPr lang="ru-RU" sz="1800" dirty="0">
                <a:latin typeface="Times New Roman" pitchFamily="18" charset="0"/>
                <a:cs typeface="Times New Roman" pitchFamily="18" charset="0"/>
              </a:rPr>
              <a:t>пессимум </a:t>
            </a:r>
            <a:r>
              <a:rPr lang="ru-RU" sz="1800" dirty="0" err="1">
                <a:latin typeface="Times New Roman" pitchFamily="18" charset="0"/>
                <a:cs typeface="Times New Roman" pitchFamily="18" charset="0"/>
              </a:rPr>
              <a:t>құбылыстары барлық ұлпаларға тән жалпы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биологиялық қасиет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Бапты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оптимальды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ұлпалар реакциясына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жағымды ықпал жасаса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күші, жиілілігі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әсер мерзімі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шекпен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артып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кеткен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тітіркендіргіштер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жеткіліксіз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пессимальды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тудырады</a:t>
            </a:r>
            <a:r>
              <a:rPr lang="ru-RU" sz="1800" dirty="0">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latin typeface="Times New Roman" pitchFamily="18" charset="0"/>
                <a:cs typeface="Times New Roman" pitchFamily="18" charset="0"/>
              </a:rPr>
              <a:t>Организмнің функцияларының реттелуі</a:t>
            </a:r>
            <a:endParaRPr lang="ru-RU" dirty="0"/>
          </a:p>
        </p:txBody>
      </p:sp>
      <p:sp>
        <p:nvSpPr>
          <p:cNvPr id="3" name="Содержимое 2"/>
          <p:cNvSpPr>
            <a:spLocks noGrp="1"/>
          </p:cNvSpPr>
          <p:nvPr>
            <p:ph idx="1"/>
          </p:nvPr>
        </p:nvSpPr>
        <p:spPr/>
        <p:txBody>
          <a:bodyPr/>
          <a:lstStyle/>
          <a:p>
            <a:pPr algn="just">
              <a:spcBef>
                <a:spcPct val="0"/>
              </a:spcBef>
            </a:pPr>
            <a:r>
              <a:rPr lang="kk-KZ" b="1" i="1" dirty="0">
                <a:latin typeface="Times New Roman" pitchFamily="18" charset="0"/>
                <a:cs typeface="Times New Roman" pitchFamily="18" charset="0"/>
              </a:rPr>
              <a:t>Н.М.Амосов реттелуші жүйенің төрт түрін жіктейді:</a:t>
            </a:r>
          </a:p>
          <a:p>
            <a:pPr algn="just">
              <a:spcBef>
                <a:spcPct val="0"/>
              </a:spcBef>
              <a:buFontTx/>
              <a:buAutoNum type="arabicPeriod"/>
            </a:pPr>
            <a:r>
              <a:rPr lang="kk-KZ" i="1" dirty="0">
                <a:latin typeface="Times New Roman" pitchFamily="18" charset="0"/>
                <a:cs typeface="Times New Roman" pitchFamily="18" charset="0"/>
              </a:rPr>
              <a:t>Жүйкелік реттелуі</a:t>
            </a:r>
            <a:r>
              <a:rPr lang="kk-KZ" dirty="0">
                <a:latin typeface="Times New Roman" pitchFamily="18" charset="0"/>
                <a:cs typeface="Times New Roman" pitchFamily="18" charset="0"/>
              </a:rPr>
              <a:t>:Рефлекс, рефлекстік доға ОЖЖ-нің қатысуымен жатады</a:t>
            </a:r>
          </a:p>
          <a:p>
            <a:pPr algn="just">
              <a:spcBef>
                <a:spcPct val="0"/>
              </a:spcBef>
            </a:pPr>
            <a:r>
              <a:rPr lang="kk-KZ" i="1" dirty="0">
                <a:latin typeface="Times New Roman" pitchFamily="18" charset="0"/>
                <a:cs typeface="Times New Roman" pitchFamily="18" charset="0"/>
              </a:rPr>
              <a:t>2. Гуморальдық реттелуі: </a:t>
            </a:r>
            <a:r>
              <a:rPr lang="kk-KZ" dirty="0">
                <a:latin typeface="Times New Roman" pitchFamily="18" charset="0"/>
                <a:cs typeface="Times New Roman" pitchFamily="18" charset="0"/>
              </a:rPr>
              <a:t>Қандағы химиялық заттардың қатысуымен</a:t>
            </a:r>
          </a:p>
          <a:p>
            <a:pPr algn="just">
              <a:spcBef>
                <a:spcPct val="0"/>
              </a:spcBef>
            </a:pPr>
            <a:r>
              <a:rPr lang="kk-KZ" i="1" dirty="0">
                <a:latin typeface="Times New Roman" pitchFamily="18" charset="0"/>
                <a:cs typeface="Times New Roman" pitchFamily="18" charset="0"/>
              </a:rPr>
              <a:t>3. Метаболикалық</a:t>
            </a:r>
            <a:r>
              <a:rPr lang="kk-KZ" i="1" u="sng" dirty="0">
                <a:latin typeface="Times New Roman" pitchFamily="18" charset="0"/>
                <a:cs typeface="Times New Roman" pitchFamily="18" charset="0"/>
              </a:rPr>
              <a:t> </a:t>
            </a:r>
            <a:r>
              <a:rPr lang="kk-KZ" i="1" dirty="0">
                <a:latin typeface="Times New Roman" pitchFamily="18" charset="0"/>
                <a:cs typeface="Times New Roman" pitchFamily="18" charset="0"/>
              </a:rPr>
              <a:t>реттелуі: зат алмасу өнімдері арқылы ағзалардың өзара әрекетін қамтамассыз ету;</a:t>
            </a:r>
          </a:p>
          <a:p>
            <a:pPr algn="just">
              <a:spcBef>
                <a:spcPct val="0"/>
              </a:spcBef>
            </a:pPr>
            <a:r>
              <a:rPr lang="kk-KZ" i="1" dirty="0">
                <a:latin typeface="Times New Roman" pitchFamily="18" charset="0"/>
                <a:cs typeface="Times New Roman" pitchFamily="18" charset="0"/>
              </a:rPr>
              <a:t> 4. Эндокринндік реттелу: гормондар арқылы белсендіріледі.</a:t>
            </a:r>
            <a:endParaRPr lang="ru-RU" i="1" dirty="0">
              <a:latin typeface="Times New Roman" pitchFamily="18" charset="0"/>
              <a:cs typeface="Times New Roman" pitchFamily="18" charset="0"/>
            </a:endParaRPr>
          </a:p>
          <a:p>
            <a:endParaRPr lang="ru-RU" dirty="0"/>
          </a:p>
        </p:txBody>
      </p:sp>
      <p:sp>
        <p:nvSpPr>
          <p:cNvPr id="4" name="Прямоугольник 3"/>
          <p:cNvSpPr/>
          <p:nvPr/>
        </p:nvSpPr>
        <p:spPr>
          <a:xfrm>
            <a:off x="679269" y="2136338"/>
            <a:ext cx="10685417" cy="369332"/>
          </a:xfrm>
          <a:prstGeom prst="rect">
            <a:avLst/>
          </a:prstGeom>
        </p:spPr>
        <p:txBody>
          <a:bodyPr wrap="square">
            <a:spAutoFit/>
          </a:bodyPr>
          <a:lstStyle/>
          <a:p>
            <a:pPr algn="just">
              <a:spcBef>
                <a:spcPct val="0"/>
              </a:spcBef>
            </a:pPr>
            <a:endParaRPr lang="ru-RU" i="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63880" y="235131"/>
            <a:ext cx="10515600" cy="4922930"/>
          </a:xfrm>
        </p:spPr>
        <p:txBody>
          <a:bodyPr>
            <a:noAutofit/>
          </a:bodyPr>
          <a:lstStyle/>
          <a:p>
            <a:r>
              <a:rPr lang="ru-RU" sz="2400" dirty="0" err="1">
                <a:latin typeface="Times New Roman" pitchFamily="18" charset="0"/>
                <a:cs typeface="Times New Roman" pitchFamily="18" charset="0"/>
              </a:rPr>
              <a:t>Қозғыш ұлпалар үш түрлі физиологиялық күйде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физиологиялық тыныштық, қозу және 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мүмкін.</a:t>
            </a:r>
            <a:endParaRPr lang="ru-RU" sz="2400" dirty="0">
              <a:latin typeface="Times New Roman" pitchFamily="18" charset="0"/>
              <a:cs typeface="Times New Roman" pitchFamily="18" charset="0"/>
            </a:endParaRPr>
          </a:p>
          <a:p>
            <a:r>
              <a:rPr lang="ru-RU" sz="2400" b="1" dirty="0" err="1">
                <a:solidFill>
                  <a:srgbClr val="FF0000"/>
                </a:solidFill>
                <a:latin typeface="Times New Roman" pitchFamily="18" charset="0"/>
                <a:cs typeface="Times New Roman" pitchFamily="18" charset="0"/>
              </a:rPr>
              <a:t>Физиологиялық тыныштық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мүшелердің өздеріне тән әрекетін байқатпаған күйін айтады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Мысалы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бұлшық 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жиырылмаса</a:t>
            </a:r>
            <a:r>
              <a:rPr lang="ru-RU" sz="2400" dirty="0">
                <a:latin typeface="Times New Roman" pitchFamily="18" charset="0"/>
                <a:cs typeface="Times New Roman" pitchFamily="18" charset="0"/>
              </a:rPr>
              <a:t>, без </a:t>
            </a:r>
            <a:r>
              <a:rPr lang="ru-RU" sz="2400" dirty="0" err="1">
                <a:latin typeface="Times New Roman" pitchFamily="18" charset="0"/>
                <a:cs typeface="Times New Roman" pitchFamily="18" charset="0"/>
              </a:rPr>
              <a:t>сөл бөлмесе </a:t>
            </a:r>
            <a:r>
              <a:rPr lang="ru-RU" sz="2400" dirty="0">
                <a:latin typeface="Times New Roman" pitchFamily="18" charset="0"/>
                <a:cs typeface="Times New Roman" pitchFamily="18" charset="0"/>
              </a:rPr>
              <a:t>т.с.с, </a:t>
            </a:r>
            <a:r>
              <a:rPr lang="ru-RU" sz="2400" dirty="0" err="1">
                <a:latin typeface="Times New Roman" pitchFamily="18" charset="0"/>
                <a:cs typeface="Times New Roman" pitchFamily="18" charset="0"/>
              </a:rPr>
              <a:t>оларды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тыныштық күйде 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есептейді</a:t>
            </a:r>
            <a:r>
              <a:rPr lang="ru-RU" sz="2400" dirty="0">
                <a:latin typeface="Times New Roman" pitchFamily="18" charset="0"/>
                <a:cs typeface="Times New Roman" pitchFamily="18" charset="0"/>
              </a:rPr>
              <a:t>.</a:t>
            </a:r>
          </a:p>
          <a:p>
            <a:r>
              <a:rPr lang="ru-RU" sz="2400" b="1" dirty="0" err="1">
                <a:solidFill>
                  <a:srgbClr val="FF0000"/>
                </a:solidFill>
                <a:latin typeface="Times New Roman" pitchFamily="18" charset="0"/>
                <a:cs typeface="Times New Roman" pitchFamily="18" charset="0"/>
              </a:rPr>
              <a:t>Қозу деп</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тітіркендірудің </a:t>
            </a:r>
            <a:r>
              <a:rPr lang="ru-RU" sz="2400" dirty="0" err="1">
                <a:latin typeface="Times New Roman" pitchFamily="18" charset="0"/>
                <a:cs typeface="Times New Roman" pitchFamily="18" charset="0"/>
              </a:rPr>
              <a:t>нәтижесінде жеке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мүшелердің өзіне тән әрекетті атқаратындай белсенді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жағдайға келуін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Қозу түрлі физика-химиялық, функционалдық өзгерістер жиынтығынан тұратын күрделі биохимиялық </a:t>
            </a:r>
            <a:r>
              <a:rPr lang="ru-RU" sz="2400" dirty="0">
                <a:latin typeface="Times New Roman" pitchFamily="18" charset="0"/>
                <a:cs typeface="Times New Roman" pitchFamily="18" charset="0"/>
              </a:rPr>
              <a:t>реакция.</a:t>
            </a:r>
          </a:p>
          <a:p>
            <a:r>
              <a:rPr lang="ru-RU" sz="2400" b="1" dirty="0" err="1">
                <a:solidFill>
                  <a:srgbClr val="FF0000"/>
                </a:solidFill>
                <a:latin typeface="Times New Roman" pitchFamily="18" charset="0"/>
                <a:cs typeface="Times New Roman" pitchFamily="18" charset="0"/>
              </a:rPr>
              <a:t>Тежелу</a:t>
            </a:r>
            <a:r>
              <a:rPr lang="ru-RU" sz="2400" b="1" dirty="0">
                <a:solidFill>
                  <a:srgbClr val="FF0000"/>
                </a:solidFill>
                <a:latin typeface="Times New Roman" pitchFamily="18" charset="0"/>
                <a:cs typeface="Times New Roman" pitchFamily="18" charset="0"/>
              </a:rPr>
              <a:t> - </a:t>
            </a:r>
            <a:r>
              <a:rPr lang="ru-RU" sz="2400" dirty="0" err="1">
                <a:latin typeface="Times New Roman" pitchFamily="18" charset="0"/>
                <a:cs typeface="Times New Roman" pitchFamily="18" charset="0"/>
              </a:rPr>
              <a:t>тірі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құрылымдар әрекетінің бәсеңдеуімен сипатталатын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биологиялық күй.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үрдісі </a:t>
            </a:r>
            <a:r>
              <a:rPr lang="ru-RU" sz="2400" dirty="0">
                <a:latin typeface="Times New Roman" pitchFamily="18" charset="0"/>
                <a:cs typeface="Times New Roman" pitchFamily="18" charset="0"/>
              </a:rPr>
              <a:t>де </a:t>
            </a:r>
            <a:r>
              <a:rPr lang="ru-RU" sz="2400" dirty="0" err="1">
                <a:latin typeface="Times New Roman" pitchFamily="18" charset="0"/>
                <a:cs typeface="Times New Roman" pitchFamily="18" charset="0"/>
              </a:rPr>
              <a:t>тірі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ұлпаның тітіркендіргіштерге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белсенді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реакциясы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нәтижесінде туындайды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сыртқы белгілері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жағынан физиологиялық тыныштыққа ұқсас.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 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күй </a:t>
            </a:r>
            <a:r>
              <a:rPr lang="ru-RU" sz="2400" dirty="0">
                <a:latin typeface="Times New Roman" pitchFamily="18" charset="0"/>
                <a:cs typeface="Times New Roman" pitchFamily="18" charset="0"/>
              </a:rPr>
              <a:t>де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 әрекетінің тиылуымен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сипатталады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Бірақ тыныштық күй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тежелудің 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зор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ішкі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айырмашылық </a:t>
            </a:r>
            <a:r>
              <a:rPr lang="ru-RU" sz="2400" dirty="0">
                <a:latin typeface="Times New Roman" pitchFamily="18" charset="0"/>
                <a:cs typeface="Times New Roman" pitchFamily="18" charset="0"/>
              </a:rPr>
              <a:t>бар: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ұлпалар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мүшелердің қозғыштығы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лабильділігі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күрт төмендейді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теріс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шыңды </a:t>
            </a:r>
            <a:r>
              <a:rPr lang="ru-RU" sz="2400" dirty="0">
                <a:latin typeface="Times New Roman" pitchFamily="18" charset="0"/>
                <a:cs typeface="Times New Roman" pitchFamily="18" charset="0"/>
              </a:rPr>
              <a:t>потенциал </a:t>
            </a:r>
            <a:r>
              <a:rPr lang="ru-RU" sz="2400" dirty="0" err="1">
                <a:latin typeface="Times New Roman" pitchFamily="18" charset="0"/>
                <a:cs typeface="Times New Roman" pitchFamily="18" charset="0"/>
              </a:rPr>
              <a:t>тіркеледі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Тежелу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қозу үрдісімен бірлесе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құрылымдардың сыртқы </a:t>
            </a:r>
            <a:r>
              <a:rPr lang="ru-RU" sz="2400" dirty="0">
                <a:latin typeface="Times New Roman" pitchFamily="18" charset="0"/>
                <a:cs typeface="Times New Roman" pitchFamily="18" charset="0"/>
              </a:rPr>
              <a:t>орта </a:t>
            </a:r>
            <a:r>
              <a:rPr lang="ru-RU" sz="2400" dirty="0" err="1">
                <a:latin typeface="Times New Roman" pitchFamily="18" charset="0"/>
                <a:cs typeface="Times New Roman" pitchFamily="18" charset="0"/>
              </a:rPr>
              <a:t>жағдайларына бейімделуін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қамтамасыз етеді</a:t>
            </a:r>
            <a:r>
              <a:rPr lang="ru-RU" sz="2400" dirty="0">
                <a:latin typeface="Times New Roman" pitchFamily="18" charset="0"/>
                <a:cs typeface="Times New Roman"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953589"/>
            <a:ext cx="10515600" cy="5223374"/>
          </a:xfrm>
        </p:spPr>
        <p:txBody>
          <a:bodyPr>
            <a:normAutofit fontScale="70000" lnSpcReduction="20000"/>
          </a:bodyPr>
          <a:lstStyle/>
          <a:p>
            <a:pPr algn="just"/>
            <a:r>
              <a:rPr lang="ru-RU" dirty="0" err="1">
                <a:latin typeface="Times New Roman" pitchFamily="18" charset="0"/>
                <a:cs typeface="Times New Roman" pitchFamily="18" charset="0"/>
              </a:rPr>
              <a:t>Қозу дамуы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ұлпалардың қозғыштық қасиетінде сатылы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өзгерістер байқалады.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Ұлпадағы </a:t>
            </a:r>
            <a:r>
              <a:rPr lang="ru-RU" dirty="0">
                <a:latin typeface="Times New Roman" pitchFamily="18" charset="0"/>
                <a:cs typeface="Times New Roman" pitchFamily="18" charset="0"/>
              </a:rPr>
              <a:t>деполяризация </a:t>
            </a:r>
            <a:r>
              <a:rPr lang="ru-RU" dirty="0" err="1">
                <a:latin typeface="Times New Roman" pitchFamily="18" charset="0"/>
                <a:cs typeface="Times New Roman" pitchFamily="18" charset="0"/>
              </a:rPr>
              <a:t>нәтижесінде шектеулі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 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 кезде</a:t>
            </a:r>
            <a:r>
              <a:rPr lang="ru-RU" dirty="0">
                <a:latin typeface="Times New Roman" pitchFamily="18" charset="0"/>
                <a:cs typeface="Times New Roman" pitchFamily="18" charset="0"/>
              </a:rPr>
              <a:t> аз </a:t>
            </a:r>
            <a:r>
              <a:rPr lang="ru-RU" dirty="0" err="1">
                <a:latin typeface="Times New Roman" pitchFamily="18" charset="0"/>
                <a:cs typeface="Times New Roman" pitchFamily="18" charset="0"/>
              </a:rPr>
              <a:t>мерзімге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қозғыштық жоғарылайды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Шектелген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 таралатын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қозуға айналғанда, </a:t>
            </a:r>
            <a:r>
              <a:rPr lang="ru-RU" dirty="0">
                <a:latin typeface="Times New Roman" pitchFamily="18" charset="0"/>
                <a:cs typeface="Times New Roman" pitchFamily="18" charset="0"/>
              </a:rPr>
              <a:t>натрий </a:t>
            </a:r>
            <a:r>
              <a:rPr lang="ru-RU" dirty="0" err="1">
                <a:latin typeface="Times New Roman" pitchFamily="18" charset="0"/>
                <a:cs typeface="Times New Roman" pitchFamily="18" charset="0"/>
              </a:rPr>
              <a:t>иондары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 мөлшерде еніп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кетеді</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әрекет потенциалының шыңы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спайк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туындайды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сәтте ұлпаның қозғыштығы күрт төмендейді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 тітіркендіруге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сезімталдығы жоғалады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қосымша тітіркендіруге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жауап</a:t>
            </a:r>
            <a:r>
              <a:rPr lang="ru-RU" dirty="0">
                <a:latin typeface="Times New Roman" pitchFamily="18" charset="0"/>
                <a:cs typeface="Times New Roman" pitchFamily="18" charset="0"/>
              </a:rPr>
              <a:t> реакция </a:t>
            </a:r>
            <a:r>
              <a:rPr lang="ru-RU" dirty="0" err="1">
                <a:latin typeface="Times New Roman" pitchFamily="18" charset="0"/>
                <a:cs typeface="Times New Roman" pitchFamily="18" charset="0"/>
              </a:rPr>
              <a:t>болмайды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Қозудың дамуының бұл сатысын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 </a:t>
            </a:r>
            <a:r>
              <a:rPr lang="ru-RU" dirty="0">
                <a:solidFill>
                  <a:srgbClr val="FF0000"/>
                </a:solidFill>
                <a:latin typeface="Times New Roman" pitchFamily="18" charset="0"/>
                <a:cs typeface="Times New Roman" pitchFamily="18" charset="0"/>
              </a:rPr>
              <a:t>(</a:t>
            </a:r>
            <a:r>
              <a:rPr lang="ru-RU" dirty="0" err="1">
                <a:solidFill>
                  <a:srgbClr val="FF0000"/>
                </a:solidFill>
                <a:latin typeface="Times New Roman" pitchFamily="18" charset="0"/>
                <a:cs typeface="Times New Roman" pitchFamily="18" charset="0"/>
              </a:rPr>
              <a:t>абсолюттік</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рефрактерлік</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кезеңі </a:t>
            </a:r>
            <a:r>
              <a:rPr lang="ru-RU" dirty="0" err="1">
                <a:latin typeface="Times New Roman" pitchFamily="18" charset="0"/>
                <a:cs typeface="Times New Roman" pitchFamily="18" charset="0"/>
              </a:rPr>
              <a:t>дейді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Абсолюттік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рефрактерлік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 әрекет потенциалының өрлеу кезімен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 келеді</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қанды жануарлардың миелинді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 талшықтарында </a:t>
            </a:r>
            <a:r>
              <a:rPr lang="ru-RU" dirty="0">
                <a:latin typeface="Times New Roman" pitchFamily="18" charset="0"/>
                <a:cs typeface="Times New Roman" pitchFamily="18" charset="0"/>
              </a:rPr>
              <a:t>0,5-1 мс, </a:t>
            </a:r>
            <a:r>
              <a:rPr lang="ru-RU" dirty="0" err="1">
                <a:latin typeface="Times New Roman" pitchFamily="18" charset="0"/>
                <a:cs typeface="Times New Roman" pitchFamily="18" charset="0"/>
              </a:rPr>
              <a:t>бұлшық етте</a:t>
            </a:r>
            <a:r>
              <a:rPr lang="ru-RU" dirty="0">
                <a:latin typeface="Times New Roman" pitchFamily="18" charset="0"/>
                <a:cs typeface="Times New Roman" pitchFamily="18" charset="0"/>
              </a:rPr>
              <a:t> -2,5-3 мс, ал </a:t>
            </a:r>
            <a:r>
              <a:rPr lang="ru-RU" dirty="0" err="1">
                <a:latin typeface="Times New Roman" pitchFamily="18" charset="0"/>
                <a:cs typeface="Times New Roman" pitchFamily="18" charset="0"/>
              </a:rPr>
              <a:t>жүрек еттерінде</a:t>
            </a:r>
            <a:r>
              <a:rPr lang="ru-RU" dirty="0">
                <a:latin typeface="Times New Roman" pitchFamily="18" charset="0"/>
                <a:cs typeface="Times New Roman" pitchFamily="18" charset="0"/>
              </a:rPr>
              <a:t> — 300-400 мс </a:t>
            </a:r>
            <a:r>
              <a:rPr lang="ru-RU" dirty="0" err="1">
                <a:latin typeface="Times New Roman" pitchFamily="18" charset="0"/>
                <a:cs typeface="Times New Roman" pitchFamily="18" charset="0"/>
              </a:rPr>
              <a:t>уақытқа созылады</a:t>
            </a:r>
            <a:r>
              <a:rPr lang="ru-RU" dirty="0">
                <a:latin typeface="Times New Roman" pitchFamily="18" charset="0"/>
                <a:cs typeface="Times New Roman" pitchFamily="18" charset="0"/>
              </a:rPr>
              <a:t>.</a:t>
            </a:r>
          </a:p>
          <a:p>
            <a:pPr algn="just"/>
            <a:r>
              <a:rPr lang="ru-RU" dirty="0" err="1">
                <a:latin typeface="Times New Roman" pitchFamily="18" charset="0"/>
                <a:cs typeface="Times New Roman" pitchFamily="18" charset="0"/>
              </a:rPr>
              <a:t>Қозудың </a:t>
            </a:r>
            <a:r>
              <a:rPr lang="ru-RU" dirty="0">
                <a:latin typeface="Times New Roman" pitchFamily="18" charset="0"/>
                <a:cs typeface="Times New Roman" pitchFamily="18" charset="0"/>
              </a:rPr>
              <a:t>осы </a:t>
            </a:r>
            <a:r>
              <a:rPr lang="ru-RU" dirty="0" err="1">
                <a:latin typeface="Times New Roman" pitchFamily="18" charset="0"/>
                <a:cs typeface="Times New Roman" pitchFamily="18" charset="0"/>
              </a:rPr>
              <a:t>кезеңінен кейін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ұлпалардың қозғыштығы біртіндеп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бастапқы қалпына келеді</a:t>
            </a:r>
            <a:r>
              <a:rPr lang="ru-RU" dirty="0">
                <a:latin typeface="Times New Roman" pitchFamily="18" charset="0"/>
                <a:cs typeface="Times New Roman" pitchFamily="18" charset="0"/>
              </a:rPr>
              <a:t> — </a:t>
            </a:r>
            <a:r>
              <a:rPr lang="ru-RU" dirty="0" err="1">
                <a:solidFill>
                  <a:srgbClr val="FF0000"/>
                </a:solidFill>
                <a:latin typeface="Times New Roman" pitchFamily="18" charset="0"/>
                <a:cs typeface="Times New Roman" pitchFamily="18" charset="0"/>
              </a:rPr>
              <a:t>салыстырмалы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рефрактерлік</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кезеңі </a:t>
            </a:r>
            <a:r>
              <a:rPr lang="ru-RU" dirty="0" err="1">
                <a:latin typeface="Times New Roman" pitchFamily="18" charset="0"/>
                <a:cs typeface="Times New Roman" pitchFamily="18" charset="0"/>
              </a:rPr>
              <a:t>басталады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реполяризациямен</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потенциалы </a:t>
            </a:r>
            <a:r>
              <a:rPr lang="ru-RU" dirty="0" err="1">
                <a:latin typeface="Times New Roman" pitchFamily="18" charset="0"/>
                <a:cs typeface="Times New Roman" pitchFamily="18" charset="0"/>
              </a:rPr>
              <a:t>шыңының төмендеп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 іздік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реполяризацияға айналған кезеңімен сәйкес 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кезеңде жүйке талшықтарында </a:t>
            </a:r>
            <a:r>
              <a:rPr lang="ru-RU" dirty="0">
                <a:latin typeface="Times New Roman" pitchFamily="18" charset="0"/>
                <a:cs typeface="Times New Roman" pitchFamily="18" charset="0"/>
              </a:rPr>
              <a:t>1-10 мс, ал </a:t>
            </a:r>
            <a:r>
              <a:rPr lang="ru-RU" dirty="0" err="1">
                <a:latin typeface="Times New Roman" pitchFamily="18" charset="0"/>
                <a:cs typeface="Times New Roman" pitchFamily="18" charset="0"/>
              </a:rPr>
              <a:t>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талшықтарында </a:t>
            </a:r>
            <a:r>
              <a:rPr lang="ru-RU" dirty="0">
                <a:latin typeface="Times New Roman" pitchFamily="18" charset="0"/>
                <a:cs typeface="Times New Roman" pitchFamily="18" charset="0"/>
              </a:rPr>
              <a:t>— 30 мс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созылады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Осыдан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 </a:t>
            </a:r>
            <a:r>
              <a:rPr lang="ru-RU" dirty="0">
                <a:latin typeface="Times New Roman" pitchFamily="18" charset="0"/>
                <a:cs typeface="Times New Roman" pitchFamily="18" charset="0"/>
              </a:rPr>
              <a:t>экзальтация </a:t>
            </a:r>
            <a:r>
              <a:rPr lang="ru-RU" dirty="0" err="1">
                <a:latin typeface="Times New Roman" pitchFamily="18" charset="0"/>
                <a:cs typeface="Times New Roman" pitchFamily="18" charset="0"/>
              </a:rPr>
              <a:t>кезеңі 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қозғыштықтың жоғарылау кезеңі басталады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Мерзім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жағынан бұл кезең іздік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реполяризацияның соңымен сәйкес келеді</a:t>
            </a:r>
            <a:r>
              <a:rPr lang="ru-RU" dirty="0">
                <a:latin typeface="Times New Roman" pitchFamily="18" charset="0"/>
                <a:cs typeface="Times New Roman" pitchFamily="18" charset="0"/>
              </a:rPr>
              <a:t>. Экзальтация </a:t>
            </a:r>
            <a:r>
              <a:rPr lang="ru-RU" dirty="0" err="1">
                <a:latin typeface="Times New Roman" pitchFamily="18" charset="0"/>
                <a:cs typeface="Times New Roman" pitchFamily="18" charset="0"/>
              </a:rPr>
              <a:t>сатысының ұзақтығы жүйкеде </a:t>
            </a:r>
            <a:r>
              <a:rPr lang="ru-RU" dirty="0">
                <a:latin typeface="Times New Roman" pitchFamily="18" charset="0"/>
                <a:cs typeface="Times New Roman" pitchFamily="18" charset="0"/>
              </a:rPr>
              <a:t>— 20 мс, </a:t>
            </a:r>
            <a:r>
              <a:rPr lang="ru-RU" dirty="0" err="1">
                <a:latin typeface="Times New Roman" pitchFamily="18" charset="0"/>
                <a:cs typeface="Times New Roman" pitchFamily="18" charset="0"/>
              </a:rPr>
              <a:t>бұлшық етте</a:t>
            </a:r>
            <a:r>
              <a:rPr lang="ru-RU" dirty="0">
                <a:latin typeface="Times New Roman" pitchFamily="18" charset="0"/>
                <a:cs typeface="Times New Roman" pitchFamily="18" charset="0"/>
              </a:rPr>
              <a:t> -50 мс </a:t>
            </a:r>
            <a:r>
              <a:rPr lang="ru-RU" dirty="0" err="1">
                <a:latin typeface="Times New Roman" pitchFamily="18" charset="0"/>
                <a:cs typeface="Times New Roman" pitchFamily="18" charset="0"/>
              </a:rPr>
              <a:t>шамасыңда</a:t>
            </a:r>
            <a:r>
              <a:rPr lang="ru-RU" dirty="0">
                <a:latin typeface="Times New Roman" pitchFamily="18" charset="0"/>
                <a:cs typeface="Times New Roman" pitchFamily="18" charset="0"/>
              </a:rPr>
              <a:t>. Экзальтация </a:t>
            </a:r>
            <a:r>
              <a:rPr lang="ru-RU" dirty="0" err="1">
                <a:latin typeface="Times New Roman" pitchFamily="18" charset="0"/>
                <a:cs typeface="Times New Roman" pitchFamily="18" charset="0"/>
              </a:rPr>
              <a:t>сатысынан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 субнормалы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гиперреполяризациямен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 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кезеңде ұлпалар қозғыштығы тыныштық сатысымен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салыстырғанда төменірек болады</a:t>
            </a:r>
            <a:r>
              <a:rPr lang="ru-RU" dirty="0">
                <a:latin typeface="Times New Roman" pitchFamily="18" charset="0"/>
                <a:cs typeface="Times New Roman" pitchFamily="18" charset="0"/>
              </a:rPr>
              <a:t>.</a:t>
            </a:r>
          </a:p>
          <a:p>
            <a:r>
              <a:rPr lang="ru-RU"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901337"/>
            <a:ext cx="10515600" cy="5275626"/>
          </a:xfrm>
        </p:spPr>
        <p:txBody>
          <a:bodyPr>
            <a:normAutofit fontScale="70000" lnSpcReduction="20000"/>
          </a:bodyPr>
          <a:lstStyle/>
          <a:p>
            <a:pPr algn="just"/>
            <a:r>
              <a:rPr lang="ru-RU" dirty="0" err="1">
                <a:latin typeface="Times New Roman" pitchFamily="18" charset="0"/>
                <a:cs typeface="Times New Roman" pitchFamily="18" charset="0"/>
              </a:rPr>
              <a:t>Клетканың мембранасының сыртқы және ішкі</a:t>
            </a:r>
            <a:r>
              <a:rPr lang="ru-RU" dirty="0">
                <a:latin typeface="Times New Roman" pitchFamily="18" charset="0"/>
                <a:cs typeface="Times New Roman" pitchFamily="18" charset="0"/>
              </a:rPr>
              <a:t> потенциал </a:t>
            </a:r>
            <a:r>
              <a:rPr lang="ru-RU" dirty="0" err="1">
                <a:latin typeface="Times New Roman" pitchFamily="18" charset="0"/>
                <a:cs typeface="Times New Roman" pitchFamily="18" charset="0"/>
              </a:rPr>
              <a:t>айырмашылығын физиологиялық жағдайына сай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тыныштық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мембраналық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потенциалы </a:t>
            </a:r>
            <a:r>
              <a:rPr lang="ru-RU" dirty="0" err="1">
                <a:latin typeface="Times New Roman" pitchFamily="18" charset="0"/>
                <a:cs typeface="Times New Roman" pitchFamily="18" charset="0"/>
              </a:rPr>
              <a:t>дейді</a:t>
            </a:r>
            <a:r>
              <a:rPr lang="ru-RU" dirty="0">
                <a:latin typeface="Times New Roman" pitchFamily="18" charset="0"/>
                <a:cs typeface="Times New Roman" pitchFamily="18" charset="0"/>
              </a:rPr>
              <a:t>.</a:t>
            </a:r>
          </a:p>
          <a:p>
            <a:pPr algn="just"/>
            <a:r>
              <a:rPr lang="ru-RU" dirty="0" err="1">
                <a:solidFill>
                  <a:srgbClr val="FF0000"/>
                </a:solidFill>
                <a:latin typeface="Times New Roman" pitchFamily="18" charset="0"/>
                <a:cs typeface="Times New Roman" pitchFamily="18" charset="0"/>
              </a:rPr>
              <a:t>Мембраналық </a:t>
            </a:r>
            <a:r>
              <a:rPr lang="ru-RU" dirty="0">
                <a:solidFill>
                  <a:srgbClr val="FF0000"/>
                </a:solidFill>
                <a:latin typeface="Times New Roman" pitchFamily="18" charset="0"/>
                <a:cs typeface="Times New Roman" pitchFamily="18" charset="0"/>
              </a:rPr>
              <a:t>потенциал </a:t>
            </a:r>
            <a:r>
              <a:rPr lang="ru-RU" dirty="0" err="1">
                <a:solidFill>
                  <a:srgbClr val="FF0000"/>
                </a:solidFill>
                <a:latin typeface="Times New Roman" pitchFamily="18" charset="0"/>
                <a:cs typeface="Times New Roman" pitchFamily="18" charset="0"/>
              </a:rPr>
              <a:t>дегеніміз</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тыныштық физиологиялық жағдайында клетканың мембранасының сыртқы және 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потенциалдардың арасындағы айырмашылық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Мембраналық потенциалдың 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клетканың ішінде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сыртындағы сұйықтықта орналасқан иондарының концентрациясына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Қалыпты жағдайда клетканың мембранасының сыртқы 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 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теріс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зарядталған.</a:t>
            </a:r>
            <a:endParaRPr lang="ru-RU" dirty="0">
              <a:latin typeface="Times New Roman" pitchFamily="18" charset="0"/>
              <a:cs typeface="Times New Roman" pitchFamily="18" charset="0"/>
            </a:endParaRPr>
          </a:p>
          <a:p>
            <a:pPr algn="just"/>
            <a:r>
              <a:rPr lang="ru-RU" dirty="0" err="1">
                <a:solidFill>
                  <a:srgbClr val="FF0000"/>
                </a:solidFill>
                <a:latin typeface="Times New Roman" pitchFamily="18" charset="0"/>
                <a:cs typeface="Times New Roman" pitchFamily="18" charset="0"/>
              </a:rPr>
              <a:t>Тітіркендіргіштің әсерінен қозу процесі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пайда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болған сәтте туатын</a:t>
            </a:r>
            <a:r>
              <a:rPr lang="ru-RU" dirty="0">
                <a:solidFill>
                  <a:srgbClr val="FF0000"/>
                </a:solidFill>
                <a:latin typeface="Times New Roman" pitchFamily="18" charset="0"/>
                <a:cs typeface="Times New Roman" pitchFamily="18" charset="0"/>
              </a:rPr>
              <a:t> потенциал – </a:t>
            </a:r>
            <a:r>
              <a:rPr lang="ru-RU" dirty="0" err="1">
                <a:solidFill>
                  <a:srgbClr val="FF0000"/>
                </a:solidFill>
                <a:latin typeface="Times New Roman" pitchFamily="18" charset="0"/>
                <a:cs typeface="Times New Roman" pitchFamily="18" charset="0"/>
              </a:rPr>
              <a:t>әрекет </a:t>
            </a:r>
            <a:r>
              <a:rPr lang="ru-RU" dirty="0">
                <a:solidFill>
                  <a:srgbClr val="FF0000"/>
                </a:solidFill>
                <a:latin typeface="Times New Roman" pitchFamily="18" charset="0"/>
                <a:cs typeface="Times New Roman" pitchFamily="18" charset="0"/>
              </a:rPr>
              <a:t>потенциалы </a:t>
            </a:r>
            <a:r>
              <a:rPr lang="ru-RU" dirty="0" err="1">
                <a:solidFill>
                  <a:srgbClr val="FF0000"/>
                </a:solidFill>
                <a:latin typeface="Times New Roman" pitchFamily="18" charset="0"/>
                <a:cs typeface="Times New Roman" pitchFamily="18" charset="0"/>
              </a:rPr>
              <a:t>деп</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аталады</a:t>
            </a:r>
            <a:r>
              <a:rPr lang="ru-RU" dirty="0">
                <a:solidFill>
                  <a:srgbClr val="FF0000"/>
                </a:solidFill>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Ұлпа қозған мезгілде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мембраналық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әрекет потенциалға айналады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уақытта мембрананың 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сыртқы бетіндегі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зарядтары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қарама-қарсы өзгереді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потенциалы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болғанда клетканың мембранасының сыртқы 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теріс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зарядталады</a:t>
            </a:r>
            <a:r>
              <a:rPr lang="ru-RU" dirty="0">
                <a:latin typeface="Times New Roman" pitchFamily="18" charset="0"/>
                <a:cs typeface="Times New Roman" pitchFamily="18" charset="0"/>
              </a:rPr>
              <a:t>. Заряды </a:t>
            </a:r>
            <a:r>
              <a:rPr lang="ru-RU" dirty="0" err="1">
                <a:latin typeface="Times New Roman" pitchFamily="18" charset="0"/>
                <a:cs typeface="Times New Roman" pitchFamily="18" charset="0"/>
              </a:rPr>
              <a:t>өзгерген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күшейіп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 жоғары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шың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спайк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дәрежесіне жетеді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Потенциалдың «шың» дәрежесі әрекет потенциалының мөлшерін көрсетеді.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әрі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қайта төмендеп мембраналық потенциал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бастапқы қалпына 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Мембраналық потенциалдың жоғалып барып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қайта көтеріліп «шың» дәрежесіне жету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кезеңін әрекет потенциалының </a:t>
            </a:r>
            <a:r>
              <a:rPr lang="ru-RU" dirty="0">
                <a:latin typeface="Times New Roman" pitchFamily="18" charset="0"/>
                <a:cs typeface="Times New Roman" pitchFamily="18" charset="0"/>
              </a:rPr>
              <a:t>деполяризация </a:t>
            </a:r>
            <a:r>
              <a:rPr lang="ru-RU" dirty="0" err="1">
                <a:latin typeface="Times New Roman" pitchFamily="18" charset="0"/>
                <a:cs typeface="Times New Roman" pitchFamily="18" charset="0"/>
              </a:rPr>
              <a:t>кезеңі 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атайды</a:t>
            </a:r>
            <a:r>
              <a:rPr lang="ru-RU" dirty="0">
                <a:latin typeface="Times New Roman" pitchFamily="18" charset="0"/>
                <a:cs typeface="Times New Roman" pitchFamily="18" charset="0"/>
              </a:rPr>
              <a:t>, ал </a:t>
            </a:r>
            <a:r>
              <a:rPr lang="ru-RU" dirty="0" err="1">
                <a:latin typeface="Times New Roman" pitchFamily="18" charset="0"/>
                <a:cs typeface="Times New Roman" pitchFamily="18" charset="0"/>
              </a:rPr>
              <a:t>әрекет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қайта төмендеп мембраналық потенциалдың бастапқы қалпына келген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мерзімді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 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 потенциалының реполяризация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кезеңінде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потенциалдары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байқалады.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кезеңінің соңында потенциалдың күшеюін гиперполяризация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Гиперполяризациядан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 мембраналық </a:t>
            </a:r>
            <a:r>
              <a:rPr lang="ru-RU" dirty="0">
                <a:latin typeface="Times New Roman" pitchFamily="18" charset="0"/>
                <a:cs typeface="Times New Roman" pitchFamily="18" charset="0"/>
              </a:rPr>
              <a:t>потенциал </a:t>
            </a:r>
            <a:r>
              <a:rPr lang="ru-RU" dirty="0" err="1">
                <a:latin typeface="Times New Roman" pitchFamily="18" charset="0"/>
                <a:cs typeface="Times New Roman" pitchFamily="18" charset="0"/>
              </a:rPr>
              <a:t>қайтадан алғашқы қалпына келеді</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418010"/>
            <a:ext cx="10530840" cy="1272677"/>
          </a:xfrm>
        </p:spPr>
        <p:txBody>
          <a:bodyPr/>
          <a:lstStyle/>
          <a:p>
            <a:endParaRPr lang="ru-RU" dirty="0"/>
          </a:p>
        </p:txBody>
      </p:sp>
      <p:sp>
        <p:nvSpPr>
          <p:cNvPr id="3" name="Содержимое 2"/>
          <p:cNvSpPr>
            <a:spLocks noGrp="1"/>
          </p:cNvSpPr>
          <p:nvPr>
            <p:ph idx="1"/>
          </p:nvPr>
        </p:nvSpPr>
        <p:spPr/>
        <p:txBody>
          <a:bodyPr/>
          <a:lstStyle/>
          <a:p>
            <a:pPr algn="just"/>
            <a:r>
              <a:rPr lang="ru-RU" b="1" dirty="0"/>
              <a:t>Физиология</a:t>
            </a:r>
            <a:r>
              <a:rPr lang="ru-RU" dirty="0"/>
              <a:t> - </a:t>
            </a:r>
            <a:r>
              <a:rPr lang="ru-RU" dirty="0" err="1">
                <a:latin typeface="Times New Roman" pitchFamily="18" charset="0"/>
                <a:cs typeface="Times New Roman" pitchFamily="18" charset="0"/>
              </a:rPr>
              <a:t>тірі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 </a:t>
            </a:r>
            <a:r>
              <a:rPr lang="ru-RU" dirty="0">
                <a:latin typeface="Times New Roman" pitchFamily="18" charset="0"/>
                <a:cs typeface="Times New Roman" pitchFamily="18" charset="0"/>
              </a:rPr>
              <a:t>мен </a:t>
            </a:r>
            <a:r>
              <a:rPr lang="ru-RU" dirty="0" err="1">
                <a:latin typeface="Times New Roman" pitchFamily="18" charset="0"/>
                <a:cs typeface="Times New Roman" pitchFamily="18" charset="0"/>
              </a:rPr>
              <a:t>физиологиялық жүйелердің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тіндердің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жасушалардың қызметін зерттейтін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ғылым</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жүйелермен ағзалардың бір-біріне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әсерін, өзара байланысын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сыртқы ортамен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қарым-қатынасын</a:t>
            </a:r>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зерттейді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Физиологияның мәселесі адам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ағзасының жұмысын түсіну,оның әр бөлігінің мәнін анықтау, олардың қалай байланысатынын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түсіну, олар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қалай әрекеттеседі және 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қатынасу нәтижесінде қалай ағзаның 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жұмысы атқарылады.</a:t>
            </a:r>
            <a:r>
              <a:rPr lang="ru-RU" dirty="0">
                <a:latin typeface="Times New Roman" pitchFamily="18" charset="0"/>
                <a:cs typeface="Times New Roman" pitchFamily="18" charset="0"/>
              </a:rPr>
              <a:t> Физиология анатомия, </a:t>
            </a:r>
            <a:r>
              <a:rPr lang="ru-RU" dirty="0" err="1">
                <a:latin typeface="Times New Roman" pitchFamily="18" charset="0"/>
                <a:cs typeface="Times New Roman" pitchFamily="18" charset="0"/>
              </a:rPr>
              <a:t>циталогия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гистологиямен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байланысты.Физика</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химияның жетістіктері</a:t>
            </a:r>
            <a:r>
              <a:rPr lang="ru-RU" dirty="0">
                <a:latin typeface="Times New Roman" pitchFamily="18" charset="0"/>
                <a:cs typeface="Times New Roman" pitchFamily="18" charset="0"/>
              </a:rPr>
              <a:t> физиология </a:t>
            </a:r>
            <a:r>
              <a:rPr lang="ru-RU" dirty="0" err="1">
                <a:latin typeface="Times New Roman" pitchFamily="18" charset="0"/>
                <a:cs typeface="Times New Roman" pitchFamily="18" charset="0"/>
              </a:rPr>
              <a:t>үшін өте маңызды</a:t>
            </a:r>
            <a:r>
              <a:rPr lang="ru-RU" dirty="0">
                <a:latin typeface="Times New Roman" pitchFamily="18" charset="0"/>
                <a:cs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kk-KZ" sz="4000" b="1" i="1">
                <a:solidFill>
                  <a:srgbClr val="002060"/>
                </a:solidFill>
                <a:effectLst>
                  <a:outerShdw blurRad="38100" dist="38100" dir="2700000" algn="tl">
                    <a:srgbClr val="C0C0C0"/>
                  </a:outerShdw>
                </a:effectLst>
                <a:latin typeface="Times New Roman" pitchFamily="18" charset="0"/>
                <a:cs typeface="Times New Roman" pitchFamily="18" charset="0"/>
              </a:rPr>
              <a:t>Әрекет және тыныштық потенциалдары</a:t>
            </a:r>
            <a:endParaRPr lang="ru-RU" sz="4000" b="1" i="1">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16387" name="Picture 2" descr="http://upload.wikimedia.org/wikipedia/ru/thumb/e/e2/Neuron_membrane_AP_rus.png/550px-Neuron_membrane_AP_rus.png"/>
          <p:cNvPicPr>
            <a:picLocks noChangeAspect="1" noChangeArrowheads="1"/>
          </p:cNvPicPr>
          <p:nvPr/>
        </p:nvPicPr>
        <p:blipFill>
          <a:blip r:embed="rId2"/>
          <a:srcRect/>
          <a:stretch>
            <a:fillRect/>
          </a:stretch>
        </p:blipFill>
        <p:spPr bwMode="auto">
          <a:xfrm>
            <a:off x="476252" y="1857375"/>
            <a:ext cx="11144249" cy="46434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kk-KZ" sz="3200" b="1"/>
              <a:t>Әрекет потенциалы</a:t>
            </a:r>
            <a:endParaRPr lang="ru-RU" sz="3200" b="1"/>
          </a:p>
        </p:txBody>
      </p:sp>
      <p:sp>
        <p:nvSpPr>
          <p:cNvPr id="22531" name="Rectangle 3"/>
          <p:cNvSpPr>
            <a:spLocks noGrp="1" noChangeArrowheads="1"/>
          </p:cNvSpPr>
          <p:nvPr>
            <p:ph type="body" sz="half" idx="2"/>
          </p:nvPr>
        </p:nvSpPr>
        <p:spPr/>
        <p:txBody>
          <a:bodyPr/>
          <a:lstStyle/>
          <a:p>
            <a:pPr marL="0" indent="0" eaLnBrk="1" hangingPunct="1">
              <a:buFontTx/>
              <a:buNone/>
            </a:pPr>
            <a:r>
              <a:rPr lang="kk-KZ" b="1"/>
              <a:t>Әрекет потенциалы –</a:t>
            </a:r>
            <a:r>
              <a:rPr lang="kk-KZ" sz="3100" b="1"/>
              <a:t> </a:t>
            </a:r>
            <a:r>
              <a:rPr lang="kk-KZ" sz="2800" b="1"/>
              <a:t>бұл қозу кезеңіндегі мембраналық потенциалдың тербелісі (мембрана зарядтары өзгереді).</a:t>
            </a:r>
          </a:p>
        </p:txBody>
      </p:sp>
      <p:pic>
        <p:nvPicPr>
          <p:cNvPr id="22532" name="Picture 4" descr="возб 8"/>
          <p:cNvPicPr>
            <a:picLocks noGrp="1" noChangeAspect="1" noChangeArrowheads="1"/>
          </p:cNvPicPr>
          <p:nvPr>
            <p:ph sz="half" idx="1"/>
          </p:nvPr>
        </p:nvPicPr>
        <p:blipFill>
          <a:blip r:embed="rId2">
            <a:lum bright="-12000" contrast="24000"/>
          </a:blip>
          <a:srcRect/>
          <a:stretch>
            <a:fillRect/>
          </a:stretch>
        </p:blipFill>
        <p:spPr>
          <a:xfrm>
            <a:off x="1102785" y="1341438"/>
            <a:ext cx="4610100" cy="4392612"/>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kk-KZ" sz="3600" b="1"/>
              <a:t>Әрекет потенциалы кезеңдері</a:t>
            </a:r>
            <a:endParaRPr lang="ru-RU" sz="3600" b="1"/>
          </a:p>
        </p:txBody>
      </p:sp>
      <p:sp>
        <p:nvSpPr>
          <p:cNvPr id="23555" name="Rectangle 3"/>
          <p:cNvSpPr>
            <a:spLocks noGrp="1" noChangeArrowheads="1"/>
          </p:cNvSpPr>
          <p:nvPr>
            <p:ph type="body" sz="half" idx="2"/>
          </p:nvPr>
        </p:nvSpPr>
        <p:spPr>
          <a:xfrm>
            <a:off x="6000751" y="1600201"/>
            <a:ext cx="5856816" cy="4525963"/>
          </a:xfrm>
        </p:spPr>
        <p:txBody>
          <a:bodyPr/>
          <a:lstStyle/>
          <a:p>
            <a:pPr eaLnBrk="1" hangingPunct="1">
              <a:buFontTx/>
              <a:buNone/>
            </a:pPr>
            <a:endParaRPr lang="kk-KZ" sz="2800" b="1"/>
          </a:p>
          <a:p>
            <a:pPr eaLnBrk="1" hangingPunct="1">
              <a:buFontTx/>
              <a:buNone/>
            </a:pPr>
            <a:r>
              <a:rPr lang="kk-KZ" sz="2700" b="1"/>
              <a:t>1. Жергілікті жауап.</a:t>
            </a:r>
          </a:p>
          <a:p>
            <a:pPr eaLnBrk="1" hangingPunct="1">
              <a:buFontTx/>
              <a:buNone/>
            </a:pPr>
            <a:r>
              <a:rPr lang="kk-KZ" sz="2700" b="1"/>
              <a:t>2. Деполяризация.</a:t>
            </a:r>
          </a:p>
          <a:p>
            <a:pPr eaLnBrk="1" hangingPunct="1">
              <a:buFontTx/>
              <a:buNone/>
            </a:pPr>
            <a:r>
              <a:rPr lang="kk-KZ" sz="2700" b="1"/>
              <a:t>3. Реполяризация.  </a:t>
            </a:r>
          </a:p>
          <a:p>
            <a:pPr eaLnBrk="1" hangingPunct="1">
              <a:buFontTx/>
              <a:buNone/>
            </a:pPr>
            <a:r>
              <a:rPr lang="kk-KZ" sz="2700" b="1"/>
              <a:t>4. Теріс іздік потенциал.</a:t>
            </a:r>
          </a:p>
          <a:p>
            <a:pPr eaLnBrk="1" hangingPunct="1">
              <a:buFontTx/>
              <a:buNone/>
            </a:pPr>
            <a:r>
              <a:rPr lang="kk-KZ" sz="2700" b="1"/>
              <a:t>5. Оң іздік потенциал.</a:t>
            </a:r>
            <a:endParaRPr lang="ru-RU" sz="2700" b="1"/>
          </a:p>
          <a:p>
            <a:pPr eaLnBrk="1" hangingPunct="1">
              <a:buFontTx/>
              <a:buNone/>
            </a:pPr>
            <a:endParaRPr lang="ru-RU" sz="2800"/>
          </a:p>
        </p:txBody>
      </p:sp>
      <p:pic>
        <p:nvPicPr>
          <p:cNvPr id="23556" name="Picture 4"/>
          <p:cNvPicPr>
            <a:picLocks noGrp="1" noChangeAspect="1" noChangeArrowheads="1"/>
          </p:cNvPicPr>
          <p:nvPr>
            <p:ph sz="half" idx="1"/>
          </p:nvPr>
        </p:nvPicPr>
        <p:blipFill>
          <a:blip r:embed="rId2"/>
          <a:srcRect/>
          <a:stretch>
            <a:fillRect/>
          </a:stretch>
        </p:blipFill>
        <p:spPr>
          <a:xfrm>
            <a:off x="1007533" y="1557338"/>
            <a:ext cx="4512733" cy="35433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kk-KZ" sz="2800" b="1"/>
              <a:t>Әрекет потенциалы мен тін қозғыштығы кезеңдерінің ара қатынасы</a:t>
            </a:r>
            <a:endParaRPr lang="ru-RU" sz="2800" b="1"/>
          </a:p>
        </p:txBody>
      </p:sp>
      <p:pic>
        <p:nvPicPr>
          <p:cNvPr id="24579" name="Picture 3"/>
          <p:cNvPicPr>
            <a:picLocks noGrp="1" noChangeAspect="1" noChangeArrowheads="1"/>
          </p:cNvPicPr>
          <p:nvPr>
            <p:ph type="clipArt" sz="half" idx="1"/>
          </p:nvPr>
        </p:nvPicPr>
        <p:blipFill>
          <a:blip r:embed="rId2">
            <a:lum bright="-6000" contrast="12000"/>
          </a:blip>
          <a:srcRect/>
          <a:stretch>
            <a:fillRect/>
          </a:stretch>
        </p:blipFill>
        <p:spPr>
          <a:xfrm>
            <a:off x="609600" y="1762126"/>
            <a:ext cx="5869517" cy="4200525"/>
          </a:xfrm>
        </p:spPr>
      </p:pic>
      <p:sp>
        <p:nvSpPr>
          <p:cNvPr id="24580" name="Rectangle 4"/>
          <p:cNvSpPr>
            <a:spLocks noGrp="1" noChangeArrowheads="1"/>
          </p:cNvSpPr>
          <p:nvPr>
            <p:ph type="body" sz="half" idx="2"/>
          </p:nvPr>
        </p:nvSpPr>
        <p:spPr>
          <a:xfrm>
            <a:off x="6769101" y="1844675"/>
            <a:ext cx="4813300" cy="3455988"/>
          </a:xfrm>
        </p:spPr>
        <p:txBody>
          <a:bodyPr/>
          <a:lstStyle/>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r>
              <a:rPr lang="kk-KZ" sz="2400" b="1"/>
              <a:t>І - әрекет потенциалы.</a:t>
            </a:r>
            <a:endParaRPr lang="ru-RU" sz="2400" b="1"/>
          </a:p>
          <a:p>
            <a:pPr eaLnBrk="1" hangingPunct="1">
              <a:buFontTx/>
              <a:buNone/>
            </a:pPr>
            <a:endParaRPr lang="kk-KZ" sz="2800"/>
          </a:p>
          <a:p>
            <a:pPr eaLnBrk="1" hangingPunct="1">
              <a:buFontTx/>
              <a:buNone/>
            </a:pPr>
            <a:r>
              <a:rPr lang="kk-KZ" sz="2400" b="1"/>
              <a:t>ІІ - тін қозғыштығы.</a:t>
            </a:r>
          </a:p>
          <a:p>
            <a:pPr eaLnBrk="1" hangingPunct="1">
              <a:buFontTx/>
              <a:buNone/>
            </a:pPr>
            <a:endParaRPr lang="ru-RU" sz="2400"/>
          </a:p>
        </p:txBody>
      </p:sp>
      <p:sp>
        <p:nvSpPr>
          <p:cNvPr id="24581" name="Text Box 5"/>
          <p:cNvSpPr txBox="1">
            <a:spLocks noChangeArrowheads="1"/>
          </p:cNvSpPr>
          <p:nvPr/>
        </p:nvSpPr>
        <p:spPr bwMode="auto">
          <a:xfrm>
            <a:off x="3092451" y="2584451"/>
            <a:ext cx="3098800" cy="366713"/>
          </a:xfrm>
          <a:prstGeom prst="rect">
            <a:avLst/>
          </a:prstGeom>
          <a:noFill/>
          <a:ln w="9525">
            <a:noFill/>
            <a:miter lim="800000"/>
            <a:headEnd/>
            <a:tailEnd/>
          </a:ln>
        </p:spPr>
        <p:txBody>
          <a:bodyPr>
            <a:spAutoFit/>
          </a:bodyPr>
          <a:lstStyle/>
          <a:p>
            <a:pPr eaLnBrk="1" hangingPunct="1"/>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74639"/>
            <a:ext cx="10972800" cy="922337"/>
          </a:xfrm>
        </p:spPr>
        <p:txBody>
          <a:bodyPr/>
          <a:lstStyle/>
          <a:p>
            <a:pPr eaLnBrk="1" hangingPunct="1"/>
            <a:r>
              <a:rPr lang="kk-KZ" sz="3600" b="1"/>
              <a:t>Мембраналық потенциал</a:t>
            </a:r>
            <a:endParaRPr lang="ru-RU" sz="3600" b="1"/>
          </a:p>
        </p:txBody>
      </p:sp>
      <p:sp>
        <p:nvSpPr>
          <p:cNvPr id="20483" name="Rectangle 3"/>
          <p:cNvSpPr>
            <a:spLocks noGrp="1" noChangeArrowheads="1"/>
          </p:cNvSpPr>
          <p:nvPr>
            <p:ph type="body" sz="half" idx="2"/>
          </p:nvPr>
        </p:nvSpPr>
        <p:spPr>
          <a:xfrm>
            <a:off x="5808134" y="1600201"/>
            <a:ext cx="6144684" cy="4525963"/>
          </a:xfrm>
        </p:spPr>
        <p:txBody>
          <a:bodyPr/>
          <a:lstStyle/>
          <a:p>
            <a:pPr marL="182563" indent="-182563" eaLnBrk="1" hangingPunct="1">
              <a:lnSpc>
                <a:spcPct val="90000"/>
              </a:lnSpc>
              <a:buFontTx/>
              <a:buNone/>
            </a:pPr>
            <a:r>
              <a:rPr lang="kk-KZ" sz="2200" b="1"/>
              <a:t>Мембраналық потенциал –</a:t>
            </a:r>
            <a:r>
              <a:rPr lang="kk-KZ" sz="2400" b="1"/>
              <a:t> </a:t>
            </a:r>
            <a:r>
              <a:rPr lang="kk-KZ" sz="2000" b="1"/>
              <a:t>бұл жасуша мембрана беті мен оның протоплзамасы арасындағы потенциалдар айырмасы.</a:t>
            </a:r>
          </a:p>
          <a:p>
            <a:pPr marL="182563" indent="-182563" eaLnBrk="1" hangingPunct="1">
              <a:lnSpc>
                <a:spcPct val="90000"/>
              </a:lnSpc>
              <a:buFontTx/>
              <a:buNone/>
            </a:pPr>
            <a:endParaRPr lang="kk-KZ" sz="2000" b="1"/>
          </a:p>
          <a:p>
            <a:pPr marL="182563" indent="-182563" eaLnBrk="1" hangingPunct="1">
              <a:lnSpc>
                <a:spcPct val="90000"/>
              </a:lnSpc>
              <a:buFontTx/>
              <a:buNone/>
            </a:pPr>
            <a:r>
              <a:rPr lang="kk-KZ" sz="2000" b="1"/>
              <a:t>Мембрананың сыртқы беті </a:t>
            </a:r>
            <a:r>
              <a:rPr lang="ru-RU" sz="2000" b="1"/>
              <a:t>«</a:t>
            </a:r>
            <a:r>
              <a:rPr lang="ru-RU" sz="2200" b="1"/>
              <a:t>+</a:t>
            </a:r>
            <a:r>
              <a:rPr lang="ru-RU" sz="2000" b="1"/>
              <a:t>» зарядталған;</a:t>
            </a:r>
          </a:p>
          <a:p>
            <a:pPr marL="182563" indent="-182563" eaLnBrk="1" hangingPunct="1">
              <a:lnSpc>
                <a:spcPct val="90000"/>
              </a:lnSpc>
              <a:buFontTx/>
              <a:buNone/>
            </a:pPr>
            <a:r>
              <a:rPr lang="kk-KZ" sz="2000" b="1"/>
              <a:t>Мембрананың ішкі беті </a:t>
            </a:r>
            <a:r>
              <a:rPr lang="ru-RU" sz="2000" b="1"/>
              <a:t>«</a:t>
            </a:r>
            <a:r>
              <a:rPr lang="ru-RU" sz="2200" b="1"/>
              <a:t>-</a:t>
            </a:r>
            <a:r>
              <a:rPr lang="ru-RU" sz="2000" b="1"/>
              <a:t>» зарядталған.</a:t>
            </a:r>
          </a:p>
          <a:p>
            <a:pPr marL="182563" indent="-182563" eaLnBrk="1" hangingPunct="1">
              <a:lnSpc>
                <a:spcPct val="90000"/>
              </a:lnSpc>
              <a:buFontTx/>
              <a:buNone/>
            </a:pPr>
            <a:endParaRPr lang="kk-KZ" sz="2000" b="1"/>
          </a:p>
          <a:p>
            <a:pPr marL="182563" indent="-182563" eaLnBrk="1" hangingPunct="1">
              <a:lnSpc>
                <a:spcPct val="90000"/>
              </a:lnSpc>
              <a:buFontTx/>
              <a:buNone/>
            </a:pPr>
            <a:r>
              <a:rPr lang="kk-KZ" sz="2000" b="1"/>
              <a:t>   Бұлшықет талшығының   мембраналық потенциал мөлшері: </a:t>
            </a:r>
            <a:r>
              <a:rPr lang="kk-KZ" sz="2400" b="1"/>
              <a:t>– 60 - – 90 мв</a:t>
            </a:r>
            <a:r>
              <a:rPr lang="kk-KZ" sz="2000" b="1"/>
              <a:t>. </a:t>
            </a:r>
            <a:endParaRPr lang="ru-RU" sz="2000" b="1"/>
          </a:p>
        </p:txBody>
      </p:sp>
      <p:pic>
        <p:nvPicPr>
          <p:cNvPr id="20484" name="Picture 4" descr="возб 5"/>
          <p:cNvPicPr>
            <a:picLocks noGrp="1" noChangeAspect="1" noChangeArrowheads="1"/>
          </p:cNvPicPr>
          <p:nvPr>
            <p:ph sz="half" idx="1"/>
          </p:nvPr>
        </p:nvPicPr>
        <p:blipFill>
          <a:blip r:embed="rId2">
            <a:lum bright="-18000" contrast="42000"/>
          </a:blip>
          <a:srcRect/>
          <a:stretch>
            <a:fillRect/>
          </a:stretch>
        </p:blipFill>
        <p:spPr>
          <a:xfrm>
            <a:off x="527051" y="1484313"/>
            <a:ext cx="4895849" cy="3744912"/>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kk-KZ" b="1" dirty="0">
                <a:latin typeface="Times New Roman" pitchFamily="18" charset="0"/>
                <a:cs typeface="Times New Roman" pitchFamily="18" charset="0"/>
              </a:rPr>
              <a:t>Әрекет потенциалының кезеңдері</a:t>
            </a:r>
            <a:endParaRPr lang="ru-RU" b="1" dirty="0">
              <a:latin typeface="Times New Roman" pitchFamily="18" charset="0"/>
              <a:cs typeface="Times New Roman" pitchFamily="18" charset="0"/>
            </a:endParaRPr>
          </a:p>
        </p:txBody>
      </p:sp>
      <p:sp>
        <p:nvSpPr>
          <p:cNvPr id="16387" name="Содержимое 2"/>
          <p:cNvSpPr>
            <a:spLocks noGrp="1"/>
          </p:cNvSpPr>
          <p:nvPr>
            <p:ph idx="1"/>
          </p:nvPr>
        </p:nvSpPr>
        <p:spPr/>
        <p:txBody>
          <a:bodyPr>
            <a:noAutofit/>
          </a:bodyPr>
          <a:lstStyle/>
          <a:p>
            <a:pPr eaLnBrk="1" hangingPunct="1">
              <a:lnSpc>
                <a:spcPct val="80000"/>
              </a:lnSpc>
            </a:pPr>
            <a:r>
              <a:rPr lang="kk-KZ" sz="2400" dirty="0">
                <a:latin typeface="Times New Roman" pitchFamily="18" charset="0"/>
                <a:cs typeface="Times New Roman" pitchFamily="18" charset="0"/>
              </a:rPr>
              <a:t>Мембраналық потенциалдың, жоғалып барып қайта көтеріліп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шың</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 дәрежесіне жету кезеңін әрекет потенциалының </a:t>
            </a:r>
            <a:r>
              <a:rPr lang="kk-KZ" sz="2400" b="1" i="1" u="sng" dirty="0">
                <a:latin typeface="Times New Roman" pitchFamily="18" charset="0"/>
                <a:cs typeface="Times New Roman" pitchFamily="18" charset="0"/>
              </a:rPr>
              <a:t>деполяризация</a:t>
            </a:r>
            <a:r>
              <a:rPr lang="kk-KZ" sz="2400" dirty="0">
                <a:latin typeface="Times New Roman" pitchFamily="18" charset="0"/>
                <a:cs typeface="Times New Roman" pitchFamily="18" charset="0"/>
              </a:rPr>
              <a:t> кезеңі деп атайды.</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Бұдан соң ӘП-ы төмендеп, біртіндеп МП мөлшері мен заряды бұрынғы қалпына келеді. Бұл мерзімді ӘП-ның </a:t>
            </a:r>
            <a:r>
              <a:rPr lang="kk-KZ" sz="2400" b="1" i="1" u="sng" dirty="0">
                <a:latin typeface="Times New Roman" pitchFamily="18" charset="0"/>
                <a:cs typeface="Times New Roman" pitchFamily="18" charset="0"/>
              </a:rPr>
              <a:t>реполяризация </a:t>
            </a:r>
            <a:r>
              <a:rPr lang="kk-KZ" sz="2400" dirty="0">
                <a:latin typeface="Times New Roman" pitchFamily="18" charset="0"/>
                <a:cs typeface="Times New Roman" pitchFamily="18" charset="0"/>
              </a:rPr>
              <a:t>кезеңі дейді. Көбінесе жүйке талшықтарындағы әрекет потенциалының реполяризация кезеңінде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із</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потенциалдары байқалады. Із потенциалы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теріс</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 және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оң</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 болып екіге бөлінеді.</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Реполяризация аяқталуға жақындаған сәтте әрекет потенциалының әрі қарай төмендеуі тоқтап белгілі бір деңгейде 15 мс-тей кідіреді. Бұл мезгілде потенциал мөлшері МП-дан төменірек, яғни мембрана аздап деполяризация жағдайында болады. Сондықтан бұл потенциалды теріс із потенциалы деп атайды. Бұдан әрі реполяризация аяқталып мембраналық алғашқы қалпына жетеді де, оның оң заряды біраз уақыт 15 мв шамасындай күшейеді. Осы реполяризация кезеңінің соңында потенциалдың күшеюін </a:t>
            </a:r>
            <a:r>
              <a:rPr lang="kk-KZ" sz="2400" b="1" i="1" u="sng" dirty="0">
                <a:latin typeface="Times New Roman" pitchFamily="18" charset="0"/>
                <a:cs typeface="Times New Roman" pitchFamily="18" charset="0"/>
              </a:rPr>
              <a:t>гиперполяризация </a:t>
            </a:r>
            <a:r>
              <a:rPr lang="kk-KZ" sz="2400" dirty="0">
                <a:latin typeface="Times New Roman" pitchFamily="18" charset="0"/>
                <a:cs typeface="Times New Roman" pitchFamily="18" charset="0"/>
              </a:rPr>
              <a:t>дейді. Гиперполяризациядан соң МП қайтадан алғашқы қалпына келеді.</a:t>
            </a:r>
            <a:endParaRPr lang="ru-RU" sz="2400" dirty="0">
              <a:latin typeface="Times New Roman" pitchFamily="18" charset="0"/>
              <a:cs typeface="Times New Roman"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b="1" dirty="0">
                <a:latin typeface="Times New Roman" pitchFamily="18" charset="0"/>
                <a:cs typeface="Times New Roman" pitchFamily="18" charset="0"/>
              </a:rPr>
              <a:t>1 сурет.</a:t>
            </a:r>
            <a:r>
              <a:rPr lang="ru-RU" sz="2000" b="1" dirty="0" err="1">
                <a:latin typeface="Times New Roman" pitchFamily="18" charset="0"/>
                <a:cs typeface="Times New Roman" pitchFamily="18" charset="0"/>
              </a:rPr>
              <a:t>Мембраналық </a:t>
            </a:r>
            <a:r>
              <a:rPr lang="ru-RU" sz="2000" b="1" dirty="0">
                <a:latin typeface="Times New Roman" pitchFamily="18" charset="0"/>
                <a:cs typeface="Times New Roman" pitchFamily="18" charset="0"/>
              </a:rPr>
              <a:t>потенциал мен </a:t>
            </a:r>
            <a:r>
              <a:rPr lang="ru-RU" sz="2000" b="1" dirty="0" err="1">
                <a:latin typeface="Times New Roman" pitchFamily="18" charset="0"/>
                <a:cs typeface="Times New Roman" pitchFamily="18" charset="0"/>
              </a:rPr>
              <a:t>әрекет потенциалының өзгерісі</a:t>
            </a:r>
            <a:r>
              <a:rPr lang="ru-RU" sz="2000" b="1" dirty="0">
                <a:latin typeface="Times New Roman" pitchFamily="18" charset="0"/>
                <a:cs typeface="Times New Roman" pitchFamily="18" charset="0"/>
              </a:rPr>
              <a:t>.</a:t>
            </a:r>
            <a:br>
              <a:rPr lang="ru-RU" sz="2000" b="1" dirty="0">
                <a:latin typeface="Times New Roman" pitchFamily="18" charset="0"/>
                <a:cs typeface="Times New Roman" pitchFamily="18" charset="0"/>
              </a:rPr>
            </a:br>
            <a:r>
              <a:rPr lang="ru-RU" sz="2000" b="1" dirty="0" err="1">
                <a:latin typeface="Times New Roman" pitchFamily="18" charset="0"/>
                <a:cs typeface="Times New Roman" pitchFamily="18" charset="0"/>
              </a:rPr>
              <a:t>Суреттің төменгі бөлігіндегі көлденең бағыттаушы </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қоздырушы стимулдың пайда</a:t>
            </a:r>
            <a:r>
              <a:rPr lang="ru-RU" sz="2000" b="1" dirty="0">
                <a:latin typeface="Times New Roman" pitchFamily="18" charset="0"/>
                <a:cs typeface="Times New Roman" pitchFamily="18" charset="0"/>
              </a:rPr>
              <a:t> болу </a:t>
            </a:r>
            <a:r>
              <a:rPr lang="ru-RU" sz="2000" b="1" dirty="0" err="1">
                <a:latin typeface="Times New Roman" pitchFamily="18" charset="0"/>
                <a:cs typeface="Times New Roman" pitchFamily="18" charset="0"/>
              </a:rPr>
              <a:t>сәті</a:t>
            </a:r>
            <a:r>
              <a:rPr lang="ru-RU" sz="2000" b="1" dirty="0">
                <a:latin typeface="Times New Roman" pitchFamily="18" charset="0"/>
                <a:cs typeface="Times New Roman" pitchFamily="18" charset="0"/>
              </a:rPr>
              <a:t>,</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80 мВ —</a:t>
            </a:r>
            <a:r>
              <a:rPr lang="ru-RU" sz="2000" b="1" dirty="0" err="1">
                <a:latin typeface="Times New Roman" pitchFamily="18" charset="0"/>
                <a:cs typeface="Times New Roman" pitchFamily="18" charset="0"/>
              </a:rPr>
              <a:t>белгісінде</a:t>
            </a:r>
            <a:r>
              <a:rPr lang="ru-RU" sz="2000" b="1" dirty="0">
                <a:latin typeface="Times New Roman" pitchFamily="18" charset="0"/>
                <a:cs typeface="Times New Roman" pitchFamily="18" charset="0"/>
              </a:rPr>
              <a:t> МП </a:t>
            </a:r>
            <a:r>
              <a:rPr lang="ru-RU" sz="2000" b="1" dirty="0" err="1">
                <a:latin typeface="Times New Roman" pitchFamily="18" charset="0"/>
                <a:cs typeface="Times New Roman" pitchFamily="18" charset="0"/>
              </a:rPr>
              <a:t>бастапқы деңгейі</a:t>
            </a:r>
            <a:r>
              <a:rPr lang="ru-RU" sz="2000" b="1" dirty="0">
                <a:latin typeface="Times New Roman" pitchFamily="18" charset="0"/>
                <a:cs typeface="Times New Roman" pitchFamily="18" charset="0"/>
              </a:rPr>
              <a:t>.</a:t>
            </a:r>
            <a:br>
              <a:rPr lang="ru-RU" sz="2000" b="1" dirty="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kk-KZ" dirty="0"/>
          </a:p>
          <a:p>
            <a:endParaRPr lang="ru-RU" dirty="0"/>
          </a:p>
        </p:txBody>
      </p:sp>
      <p:pic>
        <p:nvPicPr>
          <p:cNvPr id="2050" name="Picture 2" descr="C:\Users\admin\Desktop\image011.jpg"/>
          <p:cNvPicPr>
            <a:picLocks noChangeAspect="1" noChangeArrowheads="1"/>
          </p:cNvPicPr>
          <p:nvPr/>
        </p:nvPicPr>
        <p:blipFill>
          <a:blip r:embed="rId2"/>
          <a:srcRect/>
          <a:stretch>
            <a:fillRect/>
          </a:stretch>
        </p:blipFill>
        <p:spPr bwMode="auto">
          <a:xfrm>
            <a:off x="1410790" y="1733550"/>
            <a:ext cx="10149840" cy="47325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b="1" dirty="0">
                <a:latin typeface="Times New Roman" pitchFamily="18" charset="0"/>
                <a:cs typeface="Times New Roman" pitchFamily="18" charset="0"/>
              </a:rPr>
              <a:t>2 сурет.</a:t>
            </a:r>
            <a:r>
              <a:rPr lang="ru-RU" sz="1800" b="1" dirty="0" err="1">
                <a:latin typeface="Times New Roman" pitchFamily="18" charset="0"/>
                <a:cs typeface="Times New Roman" pitchFamily="18" charset="0"/>
              </a:rPr>
              <a:t>Мембраналық </a:t>
            </a:r>
            <a:r>
              <a:rPr lang="ru-RU" sz="1800" b="1" dirty="0">
                <a:latin typeface="Times New Roman" pitchFamily="18" charset="0"/>
                <a:cs typeface="Times New Roman" pitchFamily="18" charset="0"/>
              </a:rPr>
              <a:t>потенциал мен </a:t>
            </a:r>
            <a:r>
              <a:rPr lang="ru-RU" sz="1800" b="1" dirty="0" err="1">
                <a:latin typeface="Times New Roman" pitchFamily="18" charset="0"/>
                <a:cs typeface="Times New Roman" pitchFamily="18" charset="0"/>
              </a:rPr>
              <a:t>әрекет </a:t>
            </a:r>
            <a:r>
              <a:rPr lang="ru-RU" sz="1800" b="1" dirty="0">
                <a:latin typeface="Times New Roman" pitchFamily="18" charset="0"/>
                <a:cs typeface="Times New Roman" pitchFamily="18" charset="0"/>
              </a:rPr>
              <a:t>потенциалы.</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70 мВ — </a:t>
            </a:r>
            <a:r>
              <a:rPr lang="ru-RU" sz="1800" b="1" dirty="0" err="1">
                <a:latin typeface="Times New Roman" pitchFamily="18" charset="0"/>
                <a:cs typeface="Times New Roman" pitchFamily="18" charset="0"/>
              </a:rPr>
              <a:t>белгісінде</a:t>
            </a:r>
            <a:r>
              <a:rPr lang="ru-RU" sz="1800" b="1" dirty="0">
                <a:latin typeface="Times New Roman" pitchFamily="18" charset="0"/>
                <a:cs typeface="Times New Roman" pitchFamily="18" charset="0"/>
              </a:rPr>
              <a:t> МП </a:t>
            </a:r>
            <a:r>
              <a:rPr lang="ru-RU" sz="1800" b="1" dirty="0" err="1">
                <a:latin typeface="Times New Roman" pitchFamily="18" charset="0"/>
                <a:cs typeface="Times New Roman" pitchFamily="18" charset="0"/>
              </a:rPr>
              <a:t>бастапқы деңгейі</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қозу табалдырығының мәні суреттің сол</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жақ</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err="1">
                <a:latin typeface="Times New Roman" pitchFamily="18" charset="0"/>
                <a:cs typeface="Times New Roman" pitchFamily="18" charset="0"/>
              </a:rPr>
              <a:t>бөлігінде бағыттаушымен көрсетілген</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МП-дың бастама</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алды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өзгерістерінің мәліметтері</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err="1">
                <a:latin typeface="Times New Roman" pitchFamily="18" charset="0"/>
                <a:cs typeface="Times New Roman" pitchFamily="18" charset="0"/>
              </a:rPr>
              <a:t>көрсетілген</a:t>
            </a:r>
            <a:r>
              <a:rPr lang="ru-RU" sz="1800" b="1" dirty="0">
                <a:latin typeface="Times New Roman" pitchFamily="18" charset="0"/>
                <a:cs typeface="Times New Roman" pitchFamily="18" charset="0"/>
              </a:rPr>
              <a:t>.</a:t>
            </a:r>
            <a:br>
              <a:rPr lang="ru-RU" sz="1800" b="1" dirty="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pic>
        <p:nvPicPr>
          <p:cNvPr id="1026" name="Picture 2" descr="C:\Users\admin\Desktop\image013.jpg"/>
          <p:cNvPicPr>
            <a:picLocks noGrp="1" noChangeAspect="1" noChangeArrowheads="1"/>
          </p:cNvPicPr>
          <p:nvPr>
            <p:ph idx="1"/>
          </p:nvPr>
        </p:nvPicPr>
        <p:blipFill>
          <a:blip r:embed="rId2"/>
          <a:srcRect/>
          <a:stretch>
            <a:fillRect/>
          </a:stretch>
        </p:blipFill>
        <p:spPr bwMode="auto">
          <a:xfrm>
            <a:off x="1214847" y="1509251"/>
            <a:ext cx="10084524" cy="473479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z="2800" b="1"/>
              <a:t>«Күш – уақыт» қисығы</a:t>
            </a:r>
            <a:br>
              <a:rPr lang="ru-RU" sz="2800" b="1"/>
            </a:br>
            <a:r>
              <a:rPr lang="ru-RU" sz="2500" b="1"/>
              <a:t>(Гоорвег, 1892 ж.; Вейс, 1901 ж.; Лапик, 1909 ж.)</a:t>
            </a:r>
          </a:p>
        </p:txBody>
      </p:sp>
      <p:sp>
        <p:nvSpPr>
          <p:cNvPr id="18435" name="Rectangle 3"/>
          <p:cNvSpPr>
            <a:spLocks noGrp="1" noChangeArrowheads="1"/>
          </p:cNvSpPr>
          <p:nvPr>
            <p:ph type="body" sz="half" idx="2"/>
          </p:nvPr>
        </p:nvSpPr>
        <p:spPr>
          <a:xfrm>
            <a:off x="6864352" y="1600201"/>
            <a:ext cx="4718049" cy="4525963"/>
          </a:xfrm>
        </p:spPr>
        <p:txBody>
          <a:bodyPr/>
          <a:lstStyle/>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endParaRPr lang="kk-KZ" sz="2400" b="1"/>
          </a:p>
          <a:p>
            <a:pPr eaLnBrk="1" hangingPunct="1">
              <a:buFontTx/>
              <a:buNone/>
            </a:pPr>
            <a:r>
              <a:rPr lang="kk-KZ" sz="2400" b="1"/>
              <a:t>1 – реобаза;</a:t>
            </a:r>
          </a:p>
          <a:p>
            <a:pPr eaLnBrk="1" hangingPunct="1">
              <a:buFontTx/>
              <a:buNone/>
            </a:pPr>
            <a:r>
              <a:rPr lang="kk-KZ" sz="2400" b="1"/>
              <a:t>2 – екі реобаза.</a:t>
            </a:r>
          </a:p>
          <a:p>
            <a:pPr eaLnBrk="1" hangingPunct="1">
              <a:buFontTx/>
              <a:buNone/>
            </a:pPr>
            <a:r>
              <a:rPr lang="kk-KZ" sz="2400" b="1" i="1"/>
              <a:t>а</a:t>
            </a:r>
            <a:r>
              <a:rPr lang="kk-KZ" sz="2400" b="1"/>
              <a:t> – пайдалы уақыт;</a:t>
            </a:r>
          </a:p>
          <a:p>
            <a:pPr eaLnBrk="1" hangingPunct="1">
              <a:buFontTx/>
              <a:buNone/>
            </a:pPr>
            <a:r>
              <a:rPr lang="kk-KZ" sz="2400" b="1" i="1"/>
              <a:t>б</a:t>
            </a:r>
            <a:r>
              <a:rPr lang="kk-KZ" sz="2400" b="1"/>
              <a:t> – хронаксия.</a:t>
            </a:r>
            <a:endParaRPr lang="ru-RU" sz="2400" b="1"/>
          </a:p>
        </p:txBody>
      </p:sp>
      <p:pic>
        <p:nvPicPr>
          <p:cNvPr id="18436" name="Picture 4"/>
          <p:cNvPicPr>
            <a:picLocks noGrp="1" noChangeAspect="1" noChangeArrowheads="1"/>
          </p:cNvPicPr>
          <p:nvPr>
            <p:ph type="clipArt" sz="half" idx="1"/>
          </p:nvPr>
        </p:nvPicPr>
        <p:blipFill>
          <a:blip r:embed="rId2">
            <a:lum bright="-12000" contrast="24000"/>
          </a:blip>
          <a:srcRect/>
          <a:stretch>
            <a:fillRect/>
          </a:stretch>
        </p:blipFill>
        <p:spPr>
          <a:xfrm>
            <a:off x="609600" y="2206626"/>
            <a:ext cx="5384800" cy="33115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88913"/>
            <a:ext cx="10972800" cy="719137"/>
          </a:xfrm>
        </p:spPr>
        <p:txBody>
          <a:bodyPr/>
          <a:lstStyle/>
          <a:p>
            <a:pPr eaLnBrk="1" hangingPunct="1"/>
            <a:r>
              <a:rPr lang="kk-KZ" sz="2400" b="1">
                <a:latin typeface="Times New Roman" pitchFamily="18" charset="0"/>
              </a:rPr>
              <a:t>Қозғыштықтың өлшемдері</a:t>
            </a:r>
            <a:endParaRPr lang="ru-RU" sz="2400" b="1">
              <a:latin typeface="Times New Roman" pitchFamily="18" charset="0"/>
            </a:endParaRPr>
          </a:p>
        </p:txBody>
      </p:sp>
      <p:sp>
        <p:nvSpPr>
          <p:cNvPr id="15363" name="Rectangle 3"/>
          <p:cNvSpPr>
            <a:spLocks noGrp="1" noChangeArrowheads="1"/>
          </p:cNvSpPr>
          <p:nvPr>
            <p:ph type="body" idx="1"/>
          </p:nvPr>
        </p:nvSpPr>
        <p:spPr>
          <a:xfrm>
            <a:off x="239184" y="1125538"/>
            <a:ext cx="11521016" cy="4895850"/>
          </a:xfrm>
        </p:spPr>
        <p:txBody>
          <a:bodyPr>
            <a:normAutofit lnSpcReduction="10000"/>
          </a:bodyPr>
          <a:lstStyle/>
          <a:p>
            <a:pPr eaLnBrk="1" hangingPunct="1">
              <a:lnSpc>
                <a:spcPct val="90000"/>
              </a:lnSpc>
              <a:buFontTx/>
              <a:buNone/>
            </a:pPr>
            <a:r>
              <a:rPr lang="kk-KZ" sz="1800" b="1" dirty="0"/>
              <a:t>1. Қозу табалдырығы –</a:t>
            </a:r>
            <a:r>
              <a:rPr lang="kk-KZ" sz="2000" b="1" dirty="0"/>
              <a:t> </a:t>
            </a:r>
            <a:r>
              <a:rPr lang="kk-KZ" sz="1600" b="1" dirty="0"/>
              <a:t>қозу үрдісін (яғни минималды жауап реакциясын) тудыратын тітіркендіргіш күшінің ең аз мөлшерін айтады.</a:t>
            </a:r>
          </a:p>
          <a:p>
            <a:pPr eaLnBrk="1" hangingPunct="1">
              <a:lnSpc>
                <a:spcPct val="90000"/>
              </a:lnSpc>
              <a:buFontTx/>
              <a:buNone/>
            </a:pPr>
            <a:r>
              <a:rPr lang="kk-KZ" sz="1800" b="1" dirty="0"/>
              <a:t>  - Реобаза –</a:t>
            </a:r>
            <a:r>
              <a:rPr lang="kk-KZ" sz="2000" b="1" dirty="0"/>
              <a:t> </a:t>
            </a:r>
            <a:r>
              <a:rPr lang="kk-KZ" sz="1600" b="1" dirty="0"/>
              <a:t>қозу тудыратын токтың минималды күші (Вольт).</a:t>
            </a:r>
          </a:p>
          <a:p>
            <a:pPr eaLnBrk="1" hangingPunct="1">
              <a:lnSpc>
                <a:spcPct val="90000"/>
              </a:lnSpc>
              <a:buFontTx/>
              <a:buNone/>
            </a:pPr>
            <a:r>
              <a:rPr lang="kk-KZ" sz="1800" b="1" dirty="0"/>
              <a:t>2. Пайдалы уақыт –</a:t>
            </a:r>
            <a:r>
              <a:rPr lang="kk-KZ" sz="2000" b="1" dirty="0"/>
              <a:t> </a:t>
            </a:r>
            <a:r>
              <a:rPr lang="kk-KZ" sz="1600" b="1" dirty="0"/>
              <a:t> табалдырық күшпен әсер еткенде қозуды тудыратын ең аз уақыт.</a:t>
            </a:r>
          </a:p>
          <a:p>
            <a:pPr eaLnBrk="1" hangingPunct="1">
              <a:lnSpc>
                <a:spcPct val="90000"/>
              </a:lnSpc>
              <a:buFontTx/>
              <a:buNone/>
            </a:pPr>
            <a:r>
              <a:rPr lang="kk-KZ" sz="1800" b="1" dirty="0"/>
              <a:t>3. Хронаксия –</a:t>
            </a:r>
            <a:r>
              <a:rPr lang="kk-KZ" sz="2000" b="1" dirty="0"/>
              <a:t> </a:t>
            </a:r>
            <a:r>
              <a:rPr lang="kk-KZ" sz="1600" b="1" dirty="0"/>
              <a:t>тінді қоздыратын екі реобазаға тең күш әсерінің ең қысқа уақыты.</a:t>
            </a:r>
          </a:p>
          <a:p>
            <a:pPr eaLnBrk="1" hangingPunct="1">
              <a:lnSpc>
                <a:spcPct val="90000"/>
              </a:lnSpc>
              <a:buFontTx/>
              <a:buNone/>
            </a:pPr>
            <a:r>
              <a:rPr lang="kk-KZ" sz="1800" b="1" dirty="0"/>
              <a:t>4. Аккомодация –</a:t>
            </a:r>
            <a:r>
              <a:rPr lang="kk-KZ" sz="2000" b="1" dirty="0"/>
              <a:t> </a:t>
            </a:r>
            <a:r>
              <a:rPr lang="kk-KZ" sz="1600" b="1" dirty="0"/>
              <a:t>қозғыш тіннің ток күші үдеуіне бейімделуі. Күш үдеуінің ең аз уақытымен өлшенеді.</a:t>
            </a:r>
          </a:p>
          <a:p>
            <a:pPr eaLnBrk="1" hangingPunct="1">
              <a:lnSpc>
                <a:spcPct val="90000"/>
              </a:lnSpc>
              <a:buFontTx/>
              <a:buNone/>
            </a:pPr>
            <a:r>
              <a:rPr lang="kk-KZ" sz="1800" b="1" dirty="0"/>
              <a:t>5. Лабилдік –</a:t>
            </a:r>
            <a:r>
              <a:rPr lang="kk-KZ" sz="2000" b="1" dirty="0"/>
              <a:t> </a:t>
            </a:r>
            <a:r>
              <a:rPr lang="kk-KZ" sz="1600" b="1" dirty="0"/>
              <a:t>тітіркендіру жиілігіне сәйкес бір секунд ішінде пайда болатын қозудың ең жоғарғы (максималды) санын айтады.</a:t>
            </a:r>
          </a:p>
          <a:p>
            <a:pPr eaLnBrk="1" hangingPunct="1">
              <a:lnSpc>
                <a:spcPct val="90000"/>
              </a:lnSpc>
              <a:buFontTx/>
              <a:buNone/>
            </a:pPr>
            <a:r>
              <a:rPr lang="kk-KZ" sz="1800" b="1" dirty="0"/>
              <a:t>    </a:t>
            </a:r>
            <a:r>
              <a:rPr lang="kk-KZ" sz="1600" b="1" dirty="0"/>
              <a:t>- жүйке тіні: - 500-1000 имп/сек;</a:t>
            </a:r>
          </a:p>
          <a:p>
            <a:pPr eaLnBrk="1" hangingPunct="1">
              <a:lnSpc>
                <a:spcPct val="90000"/>
              </a:lnSpc>
              <a:buFontTx/>
              <a:buNone/>
            </a:pPr>
            <a:r>
              <a:rPr lang="kk-KZ" sz="1600" b="1" dirty="0"/>
              <a:t>                          - абсолюттік рефрактерлік кезеңі – 1-2 мсек.</a:t>
            </a:r>
          </a:p>
          <a:p>
            <a:pPr eaLnBrk="1" hangingPunct="1">
              <a:lnSpc>
                <a:spcPct val="90000"/>
              </a:lnSpc>
              <a:buFontTx/>
              <a:buNone/>
            </a:pPr>
            <a:r>
              <a:rPr lang="kk-KZ" sz="1600" b="1" dirty="0"/>
              <a:t>    - бұлшықет: - 250-330 имп/сек;</a:t>
            </a:r>
          </a:p>
          <a:p>
            <a:pPr eaLnBrk="1" hangingPunct="1">
              <a:lnSpc>
                <a:spcPct val="90000"/>
              </a:lnSpc>
              <a:buFontTx/>
              <a:buNone/>
            </a:pPr>
            <a:r>
              <a:rPr lang="kk-KZ" sz="1600" b="1" dirty="0"/>
              <a:t>                           - абсолюттік рефрактерлік кезеңі – 4-5 мсек</a:t>
            </a:r>
          </a:p>
          <a:p>
            <a:pPr eaLnBrk="1" hangingPunct="1">
              <a:lnSpc>
                <a:spcPct val="90000"/>
              </a:lnSpc>
              <a:buFontTx/>
              <a:buNone/>
            </a:pPr>
            <a:r>
              <a:rPr lang="kk-KZ" sz="1600" b="1" dirty="0"/>
              <a:t>    - синапс: - 100-125 имп/сек;</a:t>
            </a:r>
          </a:p>
          <a:p>
            <a:pPr eaLnBrk="1" hangingPunct="1">
              <a:lnSpc>
                <a:spcPct val="90000"/>
              </a:lnSpc>
              <a:buFontTx/>
              <a:buNone/>
            </a:pPr>
            <a:r>
              <a:rPr lang="kk-KZ" sz="1600" b="1" dirty="0"/>
              <a:t>                     - абсолюттік рефрактерлік кезеңі – 8-10 мсек</a:t>
            </a:r>
            <a:r>
              <a:rPr lang="kk-KZ" sz="1800" b="1" dirty="0"/>
              <a:t>.</a:t>
            </a:r>
            <a:endParaRPr lang="ru-RU"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just"/>
            <a:r>
              <a:rPr lang="ru-RU" b="1" dirty="0" err="1">
                <a:latin typeface="Times New Roman" pitchFamily="18" charset="0"/>
                <a:cs typeface="Times New Roman" pitchFamily="18" charset="0"/>
              </a:rPr>
              <a:t>Физиологиялық зерттеу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dirty="0" err="1">
                <a:latin typeface="Times New Roman" pitchFamily="18" charset="0"/>
                <a:cs typeface="Times New Roman" pitchFamily="18" charset="0"/>
              </a:rPr>
              <a:t>[</a:t>
            </a:r>
            <a:r>
              <a:rPr lang="ru-RU" dirty="0" err="1">
                <a:latin typeface="Times New Roman" pitchFamily="18" charset="0"/>
                <a:cs typeface="Times New Roman" pitchFamily="18" charset="0"/>
                <a:hlinkClick r:id="rId2" tooltip="Бөлімді өңдеу: Физиологиялық зерттеу әдістері"/>
              </a:rPr>
              <a:t>өңдеу</a:t>
            </a:r>
            <a:r>
              <a:rPr lang="ru-RU" dirty="0">
                <a:latin typeface="Times New Roman" pitchFamily="18" charset="0"/>
                <a:cs typeface="Times New Roman" pitchFamily="18" charset="0"/>
              </a:rPr>
              <a:t>]</a:t>
            </a:r>
            <a:endParaRPr lang="ru-RU" b="1" dirty="0">
              <a:latin typeface="Times New Roman" pitchFamily="18" charset="0"/>
              <a:cs typeface="Times New Roman" pitchFamily="18" charset="0"/>
            </a:endParaRPr>
          </a:p>
          <a:p>
            <a:pPr algn="just"/>
            <a:r>
              <a:rPr lang="ru-RU" dirty="0" err="1">
                <a:latin typeface="Times New Roman" pitchFamily="18" charset="0"/>
                <a:cs typeface="Times New Roman" pitchFamily="18" charset="0"/>
              </a:rPr>
              <a:t>бақылау;</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эксперимент.</a:t>
            </a:r>
            <a:r>
              <a:rPr lang="ru-RU" dirty="0" err="1">
                <a:latin typeface="Times New Roman" pitchFamily="18" charset="0"/>
                <a:cs typeface="Times New Roman" pitchFamily="18" charset="0"/>
              </a:rPr>
              <a:t>(тәжірибе</a:t>
            </a:r>
            <a:r>
              <a:rPr lang="ru-RU" dirty="0">
                <a:latin typeface="Times New Roman" pitchFamily="18" charset="0"/>
                <a:cs typeface="Times New Roman" pitchFamily="18" charset="0"/>
              </a:rPr>
              <a:t>);</a:t>
            </a:r>
          </a:p>
          <a:p>
            <a:pPr algn="just"/>
            <a:r>
              <a:rPr lang="ru-RU" i="1" dirty="0" err="1">
                <a:latin typeface="Times New Roman" pitchFamily="18" charset="0"/>
                <a:cs typeface="Times New Roman" pitchFamily="18" charset="0"/>
              </a:rPr>
              <a:t>Бақылау</a:t>
            </a:r>
            <a:r>
              <a:rPr lang="ru-RU" dirty="0" err="1">
                <a:latin typeface="Times New Roman" pitchFamily="18" charset="0"/>
                <a:cs typeface="Times New Roman" pitchFamily="18" charset="0"/>
              </a:rPr>
              <a:t> құбылыстың мәнін аша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алмайды,сондықтан 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әдіс </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эксперимент.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i="1" dirty="0" err="1">
                <a:latin typeface="Times New Roman" pitchFamily="18" charset="0"/>
                <a:cs typeface="Times New Roman" pitchFamily="18" charset="0"/>
              </a:rPr>
              <a:t>жіті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a:t>
            </a:r>
            <a:r>
              <a:rPr lang="ru-RU" i="1" dirty="0" err="1">
                <a:latin typeface="Times New Roman" pitchFamily="18" charset="0"/>
                <a:cs typeface="Times New Roman" pitchFamily="18" charset="0"/>
              </a:rPr>
              <a:t>созылмалы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Вивисексия</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тәнтілу.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Жетіспеушілігі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көп қан жоғалады, </a:t>
            </a:r>
            <a:r>
              <a:rPr lang="ru-RU" dirty="0">
                <a:latin typeface="Times New Roman" pitchFamily="18" charset="0"/>
                <a:cs typeface="Times New Roman" pitchFamily="18" charset="0"/>
              </a:rPr>
              <a:t>наркоз, </a:t>
            </a:r>
            <a:r>
              <a:rPr lang="ru-RU" dirty="0" err="1">
                <a:latin typeface="Times New Roman" pitchFamily="18" charset="0"/>
                <a:cs typeface="Times New Roman" pitchFamily="18" charset="0"/>
              </a:rPr>
              <a:t>жарақат қалыпты қызметті бұрмалай жібереді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Созылмалы</a:t>
            </a:r>
            <a:r>
              <a:rPr lang="ru-RU" dirty="0">
                <a:latin typeface="Times New Roman" pitchFamily="18" charset="0"/>
                <a:cs typeface="Times New Roman" pitchFamily="18" charset="0"/>
              </a:rPr>
              <a:t> эксперимент - </a:t>
            </a:r>
            <a:r>
              <a:rPr lang="ru-RU" dirty="0" err="1">
                <a:latin typeface="Times New Roman" pitchFamily="18" charset="0"/>
                <a:cs typeface="Times New Roman" pitchFamily="18" charset="0"/>
              </a:rPr>
              <a:t>қалыпты жағдайда ұзақ уақыт ағза қызметін зерттеуге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мәжбүр береді</a:t>
            </a:r>
            <a:r>
              <a:rPr lang="ru-RU" dirty="0">
                <a:latin typeface="Times New Roman" pitchFamily="18" charset="0"/>
                <a:cs typeface="Times New Roman" pitchFamily="18" charset="0"/>
              </a:rPr>
              <a:t>.(фистула </a:t>
            </a:r>
            <a:r>
              <a:rPr lang="ru-RU" dirty="0" err="1">
                <a:latin typeface="Times New Roman" pitchFamily="18" charset="0"/>
                <a:cs typeface="Times New Roman" pitchFamily="18" charset="0"/>
              </a:rPr>
              <a:t>әдісі</a:t>
            </a:r>
            <a:r>
              <a:rPr lang="ru-RU" dirty="0">
                <a:latin typeface="Times New Roman" pitchFamily="18" charset="0"/>
                <a:cs typeface="Times New Roman" pitchFamily="18" charset="0"/>
              </a:rPr>
              <a:t>). </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115888"/>
            <a:ext cx="12048067" cy="865187"/>
          </a:xfrm>
        </p:spPr>
        <p:txBody>
          <a:bodyPr>
            <a:normAutofit fontScale="90000"/>
          </a:bodyPr>
          <a:lstStyle/>
          <a:p>
            <a:pPr indent="20638"/>
            <a:r>
              <a:rPr lang="nl-NL" sz="2000" b="1">
                <a:solidFill>
                  <a:srgbClr val="000000"/>
                </a:solidFill>
                <a:latin typeface="Times New Roman" pitchFamily="18" charset="0"/>
                <a:cs typeface="Times New Roman" pitchFamily="18" charset="0"/>
              </a:rPr>
              <a:t>ҚОЗҒЫШ ТКАН</a:t>
            </a:r>
            <a:r>
              <a:rPr lang="kk-KZ" sz="2000" b="1">
                <a:solidFill>
                  <a:srgbClr val="000000"/>
                </a:solidFill>
                <a:latin typeface="Times New Roman" pitchFamily="18" charset="0"/>
                <a:cs typeface="Times New Roman" pitchFamily="18" charset="0"/>
              </a:rPr>
              <a:t>Ь</a:t>
            </a:r>
            <a:r>
              <a:rPr lang="nl-NL" sz="2000" b="1">
                <a:solidFill>
                  <a:srgbClr val="000000"/>
                </a:solidFill>
                <a:latin typeface="Times New Roman" pitchFamily="18" charset="0"/>
                <a:cs typeface="Times New Roman" pitchFamily="18" charset="0"/>
              </a:rPr>
              <a:t>ДЕРДІҢ ҚАСИЕТІ ЖӘНЕ КӨРСЕТКІШТЕРІ</a:t>
            </a:r>
            <a:r>
              <a:rPr lang="ru-RU" sz="2000">
                <a:solidFill>
                  <a:schemeClr val="tx1"/>
                </a:solidFill>
                <a:latin typeface="Times New Roman" pitchFamily="18" charset="0"/>
                <a:cs typeface="Times New Roman" pitchFamily="18" charset="0"/>
              </a:rPr>
              <a:t/>
            </a:r>
            <a:br>
              <a:rPr lang="ru-RU" sz="2000">
                <a:solidFill>
                  <a:schemeClr val="tx1"/>
                </a:solidFill>
                <a:latin typeface="Times New Roman" pitchFamily="18" charset="0"/>
                <a:cs typeface="Times New Roman" pitchFamily="18" charset="0"/>
              </a:rPr>
            </a:br>
            <a:r>
              <a:rPr lang="nl-NL" sz="2000" b="1">
                <a:solidFill>
                  <a:srgbClr val="000000"/>
                </a:solidFill>
                <a:latin typeface="Times New Roman" pitchFamily="18" charset="0"/>
                <a:cs typeface="Times New Roman" pitchFamily="18" charset="0"/>
              </a:rPr>
              <a:t>ЖӘНЕ ОЛАРҒА СИПАТТАМА</a:t>
            </a:r>
            <a:r>
              <a:rPr lang="ru-RU" sz="2000">
                <a:solidFill>
                  <a:schemeClr val="tx1"/>
                </a:solidFill>
                <a:latin typeface="Times New Roman" pitchFamily="18" charset="0"/>
                <a:cs typeface="Times New Roman" pitchFamily="18" charset="0"/>
              </a:rPr>
              <a:t/>
            </a:r>
            <a:br>
              <a:rPr lang="ru-RU" sz="2000">
                <a:solidFill>
                  <a:schemeClr val="tx1"/>
                </a:solidFill>
                <a:latin typeface="Times New Roman" pitchFamily="18" charset="0"/>
                <a:cs typeface="Times New Roman" pitchFamily="18" charset="0"/>
              </a:rPr>
            </a:br>
            <a:endParaRPr lang="ru-RU" sz="2000">
              <a:latin typeface="Times New Roman" pitchFamily="18" charset="0"/>
              <a:cs typeface="Times New Roman" pitchFamily="18" charset="0"/>
            </a:endParaRPr>
          </a:p>
        </p:txBody>
      </p:sp>
      <p:graphicFrame>
        <p:nvGraphicFramePr>
          <p:cNvPr id="4" name="Объект 3"/>
          <p:cNvGraphicFramePr>
            <a:graphicFrameLocks noGrp="1"/>
          </p:cNvGraphicFramePr>
          <p:nvPr>
            <p:ph idx="1"/>
          </p:nvPr>
        </p:nvGraphicFramePr>
        <p:xfrm>
          <a:off x="0" y="836614"/>
          <a:ext cx="12048066" cy="5832477"/>
        </p:xfrm>
        <a:graphic>
          <a:graphicData uri="http://schemas.openxmlformats.org/drawingml/2006/table">
            <a:tbl>
              <a:tblPr/>
              <a:tblGrid>
                <a:gridCol w="5820833">
                  <a:extLst>
                    <a:ext uri="{9D8B030D-6E8A-4147-A177-3AD203B41FA5}">
                      <a16:colId xmlns:a16="http://schemas.microsoft.com/office/drawing/2014/main" xmlns="" val="20000"/>
                    </a:ext>
                  </a:extLst>
                </a:gridCol>
                <a:gridCol w="6227233">
                  <a:extLst>
                    <a:ext uri="{9D8B030D-6E8A-4147-A177-3AD203B41FA5}">
                      <a16:colId xmlns:a16="http://schemas.microsoft.com/office/drawing/2014/main" xmlns="" val="20001"/>
                    </a:ext>
                  </a:extLst>
                </a:gridCol>
              </a:tblGrid>
              <a:tr h="396875">
                <a:tc>
                  <a:txBody>
                    <a:bodyPr/>
                    <a:lstStyle/>
                    <a:p>
                      <a:pPr marL="0" marR="0" lvl="0" indent="20638" algn="ctr"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Қасиеті</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ctr"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Көрсеткіштері</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0"/>
                  </a:ext>
                </a:extLst>
              </a:tr>
              <a:tr h="1589088">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1. Қозғыштық – қозу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Тітіркену табалдырығы, реобаза, хронаксия, абсолюттік, рефректорлық кезеңнің ұзақтығы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аккомодация жылдамдығы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1"/>
                  </a:ext>
                </a:extLst>
              </a:tr>
              <a:tr h="795338">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2. Өткізгіштік – қозуды өткізу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 ӘП өткізу</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ӘП өткізу жылдамдығы нервте 120 м/сек немесе сағатына 600 км</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1063625">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3. Жиырылғыштық – қозу кезіндегі күші мен қуаттың даму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Күшінің максималды көрсеткіш</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 қуаты қозу кезінде</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3"/>
                  </a:ext>
                </a:extLst>
              </a:tr>
              <a:tr h="1192213">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4. Лабильді</a:t>
                      </a:r>
                      <a:r>
                        <a:rPr kumimoji="0" lang="kk-KZ" sz="2000" b="0" i="0" u="none" strike="noStrike" cap="none" normalizeH="0" baseline="0">
                          <a:ln>
                            <a:noFill/>
                          </a:ln>
                          <a:solidFill>
                            <a:srgbClr val="000000"/>
                          </a:solidFill>
                          <a:effectLst/>
                          <a:latin typeface="Times New Roman" pitchFamily="18" charset="0"/>
                          <a:cs typeface="Times New Roman" pitchFamily="18" charset="0"/>
                        </a:rPr>
                        <a:t>к</a:t>
                      </a:r>
                      <a:r>
                        <a:rPr kumimoji="0" lang="nl-NL" sz="2000" b="0" i="0" u="none" strike="noStrike" cap="none" normalizeH="0" baseline="0">
                          <a:ln>
                            <a:noFill/>
                          </a:ln>
                          <a:solidFill>
                            <a:srgbClr val="000000"/>
                          </a:solidFill>
                          <a:effectLst/>
                          <a:latin typeface="Times New Roman" pitchFamily="18" charset="0"/>
                          <a:cs typeface="Times New Roman" pitchFamily="18" charset="0"/>
                        </a:rPr>
                        <a:t> нерв</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функционалды қозғалғыштың белгілі ырғақпен белсенділік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Белгілі уақытта максималды қозғыштық саны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мысалы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нерв 1сек</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1000 ӘП шығара алады</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795338">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5. Секрет бөлу қаб</a:t>
                      </a:r>
                      <a:r>
                        <a:rPr kumimoji="0" lang="kk-KZ" sz="2000" b="0" i="0" u="none" strike="noStrike" cap="none" normalizeH="0" baseline="0">
                          <a:ln>
                            <a:noFill/>
                          </a:ln>
                          <a:solidFill>
                            <a:srgbClr val="000000"/>
                          </a:solidFill>
                          <a:effectLst/>
                          <a:latin typeface="Times New Roman" pitchFamily="18" charset="0"/>
                          <a:cs typeface="Times New Roman" pitchFamily="18" charset="0"/>
                        </a:rPr>
                        <a:t>і</a:t>
                      </a:r>
                      <a:r>
                        <a:rPr kumimoji="0" lang="nl-NL" sz="2000" b="0" i="0" u="none" strike="noStrike" cap="none" normalizeH="0" baseline="0">
                          <a:ln>
                            <a:noFill/>
                          </a:ln>
                          <a:solidFill>
                            <a:srgbClr val="000000"/>
                          </a:solidFill>
                          <a:effectLst/>
                          <a:latin typeface="Times New Roman" pitchFamily="18" charset="0"/>
                          <a:cs typeface="Times New Roman" pitchFamily="18" charset="0"/>
                        </a:rPr>
                        <a:t>леттілігі (медиатор)</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20638" algn="l" defTabSz="914400" rtl="0" eaLnBrk="1" fontAlgn="base" latinLnBrk="0" hangingPunct="1">
                        <a:lnSpc>
                          <a:spcPct val="97000"/>
                        </a:lnSpc>
                        <a:spcBef>
                          <a:spcPct val="0"/>
                        </a:spcBef>
                        <a:spcAft>
                          <a:spcPts val="1000"/>
                        </a:spcAft>
                        <a:buClrTx/>
                        <a:buSzTx/>
                        <a:buFontTx/>
                        <a:buNone/>
                        <a:tabLst/>
                      </a:pPr>
                      <a:r>
                        <a:rPr kumimoji="0" lang="nl-NL" sz="2000" b="0" i="0" u="none" strike="noStrike" cap="none" normalizeH="0" baseline="0">
                          <a:ln>
                            <a:noFill/>
                          </a:ln>
                          <a:solidFill>
                            <a:srgbClr val="000000"/>
                          </a:solidFill>
                          <a:effectLst/>
                          <a:latin typeface="Times New Roman" pitchFamily="18" charset="0"/>
                          <a:cs typeface="Times New Roman" pitchFamily="18" charset="0"/>
                        </a:rPr>
                        <a:t>Бөлшектің</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r>
                        <a:rPr kumimoji="0" lang="nl-NL" sz="2000" b="0" i="0" u="none" strike="noStrike" cap="none" normalizeH="0" baseline="0">
                          <a:ln>
                            <a:noFill/>
                          </a:ln>
                          <a:solidFill>
                            <a:srgbClr val="000000"/>
                          </a:solidFill>
                          <a:effectLst/>
                          <a:latin typeface="Times New Roman" pitchFamily="18" charset="0"/>
                          <a:cs typeface="Times New Roman" pitchFamily="18" charset="0"/>
                        </a:rPr>
                        <a:t> секреттің мөлшері, көлемі</a:t>
                      </a:r>
                      <a:r>
                        <a:rPr kumimoji="0" lang="kk-KZ" sz="2000" b="0" i="0" u="none" strike="noStrike" cap="none" normalizeH="0" baseline="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a:ln>
                          <a:noFill/>
                        </a:ln>
                        <a:solidFill>
                          <a:srgbClr val="000000"/>
                        </a:solidFill>
                        <a:effectLst/>
                        <a:latin typeface="Times New Roman" pitchFamily="18" charset="0"/>
                        <a:cs typeface="Times New Roman" pitchFamily="18" charset="0"/>
                      </a:endParaRPr>
                    </a:p>
                  </a:txBody>
                  <a:tcPr marL="91436" marR="9143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143501" y="785814"/>
            <a:ext cx="7048500" cy="2428875"/>
          </a:xfrm>
        </p:spPr>
        <p:txBody>
          <a:bodyPr>
            <a:normAutofit fontScale="90000"/>
          </a:bodyPr>
          <a:lstStyle/>
          <a:p>
            <a:pPr algn="just"/>
            <a:r>
              <a:rPr lang="kk-KZ" sz="1800" b="1" i="1" dirty="0">
                <a:solidFill>
                  <a:srgbClr val="002060"/>
                </a:solidFill>
                <a:latin typeface="Times New Roman" pitchFamily="18" charset="0"/>
                <a:cs typeface="Times New Roman" pitchFamily="18" charset="0"/>
              </a:rPr>
              <a:t>Қозғыш ұлпалардың физиологиясы. </a:t>
            </a:r>
            <a:r>
              <a:rPr lang="kk-KZ" sz="1800" b="1" i="1" dirty="0">
                <a:latin typeface="Times New Roman" pitchFamily="18" charset="0"/>
                <a:cs typeface="Times New Roman" pitchFamily="18" charset="0"/>
              </a:rPr>
              <a:t>Қозу - </a:t>
            </a:r>
            <a:r>
              <a:rPr lang="kk-KZ" sz="1800" dirty="0">
                <a:latin typeface="Times New Roman" pitchFamily="18" charset="0"/>
                <a:cs typeface="Times New Roman" pitchFamily="18" charset="0"/>
              </a:rPr>
              <a:t>Ұлпаның тітіркендіргіш әсеріне арнайы және бейарнамалы реакциямен жауап беретін физиологиялық процесс. Қозғыш ұлпа дегеніміз қозуға қабілетті ұлпаларды атайды. Қозғыш ұлпалардың 3 түрі бар: </a:t>
            </a:r>
            <a:r>
              <a:rPr lang="kk-KZ" sz="1800" i="1" dirty="0">
                <a:latin typeface="Times New Roman" pitchFamily="18" charset="0"/>
                <a:cs typeface="Times New Roman" pitchFamily="18" charset="0"/>
              </a:rPr>
              <a:t>1. Жүйкелік </a:t>
            </a:r>
            <a:r>
              <a:rPr lang="kk-KZ" sz="1800" dirty="0">
                <a:latin typeface="Times New Roman" pitchFamily="18" charset="0"/>
                <a:cs typeface="Times New Roman" pitchFamily="18" charset="0"/>
              </a:rPr>
              <a:t>- жүйкелік серпіністерді тасымалдау қызметін атқарады. </a:t>
            </a:r>
            <a:r>
              <a:rPr lang="kk-KZ" sz="1800" i="1" dirty="0">
                <a:latin typeface="Times New Roman" pitchFamily="18" charset="0"/>
                <a:cs typeface="Times New Roman" pitchFamily="18" charset="0"/>
              </a:rPr>
              <a:t>2. Бұлшықеттік</a:t>
            </a:r>
            <a:r>
              <a:rPr lang="kk-KZ" sz="1800" dirty="0">
                <a:latin typeface="Times New Roman" pitchFamily="18" charset="0"/>
                <a:cs typeface="Times New Roman" pitchFamily="18" charset="0"/>
              </a:rPr>
              <a:t> – тітіркендіргіш ұлпаның жиырылуы мен босаңсуы. </a:t>
            </a:r>
            <a:r>
              <a:rPr lang="kk-KZ" sz="1800" i="1" dirty="0">
                <a:latin typeface="Times New Roman" pitchFamily="18" charset="0"/>
                <a:cs typeface="Times New Roman" pitchFamily="18" charset="0"/>
              </a:rPr>
              <a:t>3. Бездік</a:t>
            </a:r>
            <a:r>
              <a:rPr lang="kk-KZ" sz="1800" dirty="0">
                <a:latin typeface="Times New Roman" pitchFamily="18" charset="0"/>
                <a:cs typeface="Times New Roman" pitchFamily="18" charset="0"/>
              </a:rPr>
              <a:t> – сөл бөлу қызмет атқарады.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kk-KZ" sz="1800" dirty="0">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13315" name="AutoShape 2" descr="data:image/jpeg;base64,/9j/4AAQSkZJRgABAQAAAQABAAD/2wCEAAkGBhQSEBUUEhIUFRQWGBQVFRUYFxUXGRgZFBgVGBcXFhUYGyYeGBkkGhgUIC8gIycpLCwsFR4xNTAqNSYrLCkBCQoKDgwOGg8PGiwkHCQsLCwsLCwsKSwsLCoqKiksLCwsLCwpLCwsLCksKSwpLCwsLCwpLCwsLCwsLCwsLCksKf/AABEIAR0AsQMBIgACEQEDEQH/xAAbAAACAwEBAQAAAAAAAAAAAAAABQEEBgMCB//EAE8QAAIBAwIDBQQDCggNBQEAAAECAwAEERIhBRMxBiJBUWEUMnGBI1KRFSQlMzRCYnOhwQcWU2NysbKzNUNEZIKDkpOUo9HT8FRVhJXCJv/EABkBAAMBAQEAAAAAAAAAAAAAAAACAwEEBf/EACoRAAICAgEDAgUFAQAAAAAAAAABAhEhMRIDQcFRYSIygZHwE3Gx0eFC/9oADAMBAAIRAxEAPwD6lRRXG6vEjXVI6ouQMscDLEAD4kkD514J6x2oqhJxuEPoMo1kFgmGLEDqQoGTUTccjXGeacjV3YJ229dMZwfTrW0zLQwopYnaCM9EuP8Ahbr98dQ/HVB/FXJ/+PN+9K3i/QLQ0opWOOjwhuv+Hl9d9wK8N2h3wLa8PjnkMB8O8Qf2UcGHJDeikr9o8f5Jen4QennqAoHaTP8Akl7/ALjH7SwFHBmckOqKTnjrFTptroHG2qLbONsgOWxnrgUjtOIzyTPGJrmO5CcyOOeKFIJgCAdCqC4QHAPf1Lqyc71qg2DkjaUVneD9sFni1ci5DqzRyoInfRIhw6a1GGwfEeHgOlWz2h/ze7/4d6HCSN5Ib0UmPaL/ADW8/wBw3/XNS3aDf8mvPiID+8is4sOSHFFKfu7/AJvd+f4hv3ZofjwA/EXR9BBJ+8UcWFobUUp+7wwfoLrb+YkH2ZAFevu0d/va628eWu/w7+aOLC0NKjNL7DjsMrtGrkSqMtE6tHIBtvocAldx3hketMBWNNbNTsmiiisAKUdqOFtPaukZ0yjTJC2cYliIeMnwxqAG/nTeorU6dg1Yll4pBLE/NJTlDmSIwZJItIzrAG48cOmQfAmknDe2Z5SiVpFkCnUpsL1iCD+cVwC2ME42yfCnXa/hcU1pNzUDaYZmQ9GUhCcqw3G4Gcdcb5FKb7go5do3tF4eZLbhj7VcDIdGydpMKSce78qtHi1kk7R1/jeDhQ8mojI/B170/olvOup47Jt+UHrnTw643z06nbHzzV49lYz1mvD6G8usfZzOtR/FCDxNwfjdXX/drLgbUhfHx2XfIvSdwMcOkHw23z0/bXpuNS592+/+vk/rxV09jLUnLRs3j3prht/PeSpk7GWhGDAOoOzSA7bdQ2cenSjlAzjIVnjkv1eIemOHH94qPu5Nn3eIdM/4OO3XY7f+edMv4jWf8j5f4yfw/wBZUfxFs/5D/mz/APcrecDOMxaePT93KX5z1xw44Gfj+7NR7a0txbFxeDTMdPMtOSuWhmBy5GdxnYddvKqnbXsXGtoRZoyXDPEkRE0wOXdQRlpMe7q6+ANV+D2KWhjMoLT25leWQtLIWEdkJJMamxs0wGwHQeNUSi42hXyTyWuDXUplu2hW5KPdTkGOGEqeWscbENKwySysMelMTeXf8lf/ACj4cP65TVDsN2Whk4fBJKjNJMDM55koy0rM+dKuB0Ip9/Ey1yTydzjrJMenxeknKNtDRUqF/tN3j8Vf5z/J8Mz/AHuMV1W7utvve/HUElOHHO2x2l8/6qup2PtAciBc4xuzn9hbFev4p2v8gv2t/VqxS8o/i/0apFFbu6G5hvWGOmiwBzt/Ojfr6bVRke8AJEfEuhG33MJ1bnUIySOm2AflTk9jbTOeSP8AblA+zXiucnYazY5MH/MmA+wPihSj+L/QqQsjN9+aL7cj8ZDw3pt9SRcfHf4eNdCL0+N6uf5vhgx9rmvfaLsxbRWU7JCFZIZGVgz5BVCQQxbOc+tdL3s5arJbBYIsGVlPdBBHs9wwznOrdVO/kDTco/i/0ymZ7tHBNm2aUXfMWeERyu9kojMkiqQVgGshgcHHXAz0r6NSeTsjaMG+9YFLDBZYoww9QwXIIO4PnTjNJOakkPGNNk0UUVIYKKKKAFvaRwLO4zj8TMN8AbxsAPmSBSu4/JbD9ZZftQD9/wCwU07RWAmtZo2zho36eYGoftApPcsTZWBBx9Lw4+O+TGCNvQn7KrDS/cSWzUipqFqakOFFFFABRRRQBU4lYLMmh84JByCVYFSCrKw3VgQCCPKvn3b/AIhHDDOsUmW9nMWS4Znkvpo1JJzksI4HztsCo2G1a3tldAQLCXEZunFqHP5omDBmG472kMBv1IpdwdEybWSzzLpIknFmqQSFcjWS3vdE28T026X6fw/ESnnA7truOKBEQq/LEcQSMqxzgKoG+B0J3IAAJ6A114FxYXMIlClVLSKMkHUEdk1qR1VsZB9ayHa7lxpMYQiyx26Wq6AECyXrhF90bFYwSPISY8TncWNmsUaRoAFRVRQPJQAP2CkmklfqNFu6O9FFFTHCiiigBZ2nXNjcjzgn/u2qpxyfQ1mVRm++EXSg8GguFzjwUA59APCr/Hx96XH6mb+7eqN0+oWTDODLGehGzW843B6e8OtUjr7/AMCvY8WgUUVMcmiiigwKKKKAK3Ec8qTHXQ+PjpOKzTD8G2Gfr8K6efNgrUXXuNj6rY+w1lJGzwuwJ66+En/nW9Vh2/cSXg2Aqa8rXqpDhRRRQAUV5JqhxTtBb24Jnnjjx4MwB+S+8fkK1JvQNpbEfbywW49lglUcuSVjzDqwsiRsYlLLgorsd2yNlIBBIIyV12odeGWzSSF3lknjjAJkZleB0COepKSSBcnLdwZ3NOOLdpri4iFxDrtrRJNSz6JJJJQqv3uSqkLb+JLg7AHFK+P8QigFtJLDI8UazXQWJxCUe6uObCSNQJ7iPlVzgjptXZCNJJo55PLaG3G1UzRKSMXHE4yCSQpWzRQwOTudaMoHQnGANq3618h4zDz4uZcwJHEkcEVtbq6s0aXBWRLhZsFSWaMo3dJVQx3IOrQcE7XTQQxe2RStGF0yXLRlDGwYriRScyqAFzMgx3gSM5pJ9NtKjYSps39FL7HjsExIimikIGcI6scdM909PWr4rmaouTRRRWAVOLD73m/VS/2GpaT9DZZ3Oq29OsTb0z4mMwSA+KSD7VNK9Wbay/pWn9iqR0Ix6KBQKBUyhNFFFBgUUUUAVOJ2YlikjbOl1ZTglTgg+IIIrKxyE8HsW6nPC28P5a3raNWLiP4DsyT0Thp6+UlvVoa+qElv6GzFeqipqI4UUUUAZvtxNN7OsVu3LeeRYjKP8VGQTJINwchR4eefDIx0XYaCN1VI0kVM84e26JZHjdwjvERo6jGCyjLt5ZrfdolURc18FYTzHU4wyFWSRTnbGh2O/iopP2h4INTvIkcgK6dcyiQJknLZweW6g7ORpIVAzLjJ6enOlSJTjbs5yXkrKoVLg80LBEzPb8tOb3GkHs2pWZVBbvEYxhfzqsWJ1C4nWSFBK0awl8Ecq31IpfOzK+mVhgD3uu2QnlyQyLJBzmjZEmZ+VygxKvIqysWjOg4UQ5QszElRgBtZcHt8qrXSSGNFKpqhIQohUugOWRVBJAXSFyfjWypIxZOQUo8YVsANyiNDaeRcMMKY23wk68sb91ZVPTrZWG31SsyTpGutS8oIiXVqRtAlOSjZAOFMZ0qSPGk19b28EDLasrBmmQAyqEw0YK8t1BRQkggYasElD47U1u5ry6ULHCqRnSWeRggfY5HLaJ5MasEHCHbr0NY0AvfslZi6s7qFtUnMWMFWTTKYw5klYAd5gqPkrgE4reL0rMWPDC16JJXV5YYwXIzhWlDKiIDuBpErHzLJ5HOnFS6jusjwVE0UUVMc4X65icfoN/ZNIILg+x2BbGotZZxnHeQZx+2tDcjKMPMEfaDWUgOeG8NJ373Dc4ODvyxn7cZ9M1SHkSRrwamoFANTHJooooAKKKKAPLGsKX//AJ6AjO0Vl6YxJBk/aDW7IrAEH+LsYIIIjgH+zcRgH4EAH51Xp+UJLwb9hv8AOpobqfnRUhwqCamkXafjTRKsUADXU5KQITgAgZaV/JEHePngDxrYq3RjdFTjHEVubkWEfeA0SXbDcIinWsRH1pCoB8lJz1rTYpP2X7NJZQ6FJd2OuaU+9LIfeZj165wPAU6pptajpBG+5RbgkBJPIhyep5UeeudzivE3Z63bGq3gJHQmKP8A6UxrzqpbZtIqWvB4YjmOGND5qiqd+uCAMVcAoBozRbYUZHjnEPYbgTu30Up0EsQBnciNiemMO0bE47zo2AVYaThnE454kliYMjjKn+sEdQQQQQdwRUcT4clxC8Mqho3BVgfI+I8iOoPgQDWJsL2Th12En/J3KRFhsisVCQz6RgKrhNLADuvkdNJeqSmsbE+V+x9CoqFNTURzxL7prJ2oH3M4d8eFnbp70OPln91ayXoayPDG/BFgcf8Atm3wlt+nrVIa+v8AYkvBsBQKFoFTKE0UUUGBRRRQADrWGYfgFdJzhY8HbwuUI/ZW5HUVhFUngRH9L7Fuz/8AkVXp+UJM3Z6mihup+dQxqQ6KXGeKpbQSTSHCRqWPrjoB6k4A9SKz/YOF54zfXCtz7gbAjAjhDHlxxj6pGHJ6sWzSztNBJxK/S0Rc2du6tdtsA0hUsIhvkkLtt0L58BW/RABgbDoAOg8gKq/hhXd/wIvid+hIozQTWO7c/wAIcdjiNTG9wcNoYkKqeJYgE5I2Udd89BukYuTpDOSirY57Sdp4rKISSn3m0hR1IG7sB5KgZj8ABuRXDhkU9wiyztJAWyyQxnSUUk6Oad9cmnBI2UHbTsSfnXY7hlxxe+9su2LW8L5jXBCMw91I0PRRpUsdycAHJJr7IBVepFdPHfuJBueewssr52MsLHTNGB3tI0sr6uXKik7junKnoykeRrrw7iBcMkmFljwJFHQ5910zvoYAkeWCp3U1W49whpTHLCVW4hbMbNkKytgSROQCdDL4gHBCkdKrtN7VGtxbECaMuulttxtJbTeKgnG+NiFYAjYokmrNtof0l7V8EFzbuunUwBwucawfejz+kBsfBgjdVFXuF8UWePWuRglXRveRxjUjjzGfgQQRkEGrhFKrixsNGQ/g87RNPC0MraprcqhY7GWNhmKbB3GU6+o361sK+ZdsD9zOJ296vdglblTaQPddmeQH0BxIvjnWMgACvpaNkZzVOrFfMtMSD7PsRIdjWPs+7weyzk4HDTsMneW3OAPHrWyK1lrNQOFWfko4d+yW2pYef7GZqVFFQtSKmOTRRRQYFFFFAAOtYWEfgJ8DOBPgeYW5kIPX0z8q3Q6isPDkcCk9Fuuvl7RL5+lVh5XkSWzcE0u4zfmKPuAGVyI4VPQyPnGf0VAZz+ijVfalFtama6M7+5FrigGx3OBNL8SRyx5BD9elVdxno7cA4ItrDy0ZnJZ5HdsaneQ6mdsAbk/sAHhV+aUKpZiAo3JJAAA6kk9BXvNY7iklzxBjFauIbdHKyzumoylTgrApA2VgfpMjvYwdtxfE7ZjdLAu7Tdt8zrBHK8K4EjctNdzL3iohhTfls2M5YZCjJABAZRw3+Cl7u4M9+DErb8tZGeZzk7zSMSASMZC+QA01vuz3Y+3tMtGpaVsmSeTvSuW94s56Z8hgU7xVX1uKqAn6fLMjhY2SQoscSBEUAKqjAAHgBViiiuduypBFZntJ2Wd3FxZyCK6XrkkRzg4BSZR12AAbqMDyBXT1GKaMnF2jGk1TPlvD+PNaykhWUhgs0Eh+kQMe6rsB34wzHlyrnZguknavpdjeCWNXUMAR0YYIxsQfDr5ZFL+P9l4bsLzU76ENHIAutSDnA1KQVPirAg+VJeG2t1ZXKiWUPaNzOY5Huu3eV3LMWTfu+K4xkg1WTjNWtk1cf2HHa7s6t7aSQNjJGUPk67ofhnY+jGkf8HfF30taXCNHJFqMIY6tUKtp0h8d4xNhD4+7W1pBx/s3zGjngPLuYWMkZ/NkyArxSb40uFUE+GAd9xSxljg9DSWeSH4rIrJp4TasWChfYGZjsAomgJJPhgYrUWV0JUR1zhgrAHqM+B9Qdj6istcSBeDRMQCFFnsceE8OfTwohuvdBJmuU16qPOpqQ4UUUUAFFFFABWLC54Lcjf3b8dMZ+muN/jW0rGl/wPd46gcSHXO4kuMfuqsPKFkbCl3BZgEMWe/EzKwPX3iVfwzqUq2R9amI6Vmu04eGWOeIE499VAy4TBdOoHeh5p3PvQRdKVK8GvGS72vvWispmTOvQwXB73Q6yvmyoHcD9CmVnCixqI8aAqhMHI0ADTgjqMYqlPMs8BaE6ypDJ4d+MhgN+hOw32w3iDXG2v1j0MrZtptHKIG0bP7q5GwjY4AH5rHT0YBdrFGXmx0KmoBoBqYxNFFFABRRRQAV5dQRvv6devhigmkPG7nm5hVmCF1ilKe+xf3oozkaSF1F26qoON86dStgyz2acGJ9GeUJZVh645akAaSeqag+nG2nGNhTG5uFjXVIyqoxlmIAGTjqfUgfOiGJUQKoCqoAVQAAqqMAAdAAAKx/aPiYvAlugVoZpFi16dXMA0yO8eoadCIsh1jPeEeDuadR5S9hW+KNH2bJNtCSCCw5mD1HNYvg/DVis/dhW4LGHHdPswYdBg3EQOcDp1rZKNx8Rt86xkyh+DRhgQCbYHG52uowcAVsMu/dGPwbIDrXqoz1qakxwooooAKKKKAIrGpHo4RejA2+6e25G0lxWyascSBwviG4XD8VAPQD6W4AqkP6FkbBTVbiVoZI2CkB9mRvquhDIT6agM+masRe6PgP6q9NSdxhXwuIamkQBUkVCydCskeUbbpnAVT6xetcFs4wJbVlHKkWR1U4A0yMxmVdsd1jq8xzR4AV54xxqKx1SyuAjldSjGQ57ofrsp2BJ2BUHO5pWLS54gwaQez26kMg0nnMRkalDY0AqSup1zucIvvVSKby9E2+xU4Z2xmZWtUjea6hyhkC6RIo2SfLd1VZRks22T3RJnFaXszw2aGEi4nM0jOzkklggbGI0Zu8VHmcdegG1Zto7ex4hBylWNpCLeZMtl1mZmgnLPvI3MQqzZJHMwT57pa3qNLSwwh7nqiiiolAooqCaAFXGbt8pBCdMk2rv/ycaY5kgHi26qvhqkUnYGqPA4xLKZkyLeFTDbDOQ2/0s+Tu2T3Ax6hXP59ULi7WcSuHwLidbBHUqCI42PMxk9XbnDbfBQ7YpzxK6ZNFtbriSRTpIC6YI1wplIO2F1AKo94jHQEi1UqEu8lPj8huJPZxIUgjBkvJQ2nC4OmDWN1LDLMR7qKPrCvHZiATv7Xp0xBeTZJjGmEYBl0+BkKrjyRFHiaS2fDRen2aAn7nQvmeUks15Nq1uvM21Jq3dvE7Dbp9AjjAGAMAbADYADoAPAVsnxXFCxXJ2e16j4isNLOU4EHU7qUIOx3W8XO3xBrcr1HxFYVv8Bb/AFh6f5cPOs6flDTNwPGvVB6n40VEcKKKKACiiigCGrKWUYawvlPTm8UBwP52fwrVNWMueNxWttdJK6q7z3oRdSAnms7hiSQAoVgcn4DJ2qsM4XsJI10DBYlOwAVfgAAPE+GKzXFe08kj8iyQvIQDzCMKqkga8sMKvUhmBJx3UcHIocItLu9jj5/0EASPTgfSOV/PVCSEyNPekBYdVVD3hsrGwSJAka4Xr1JJPiWY5LN6kk0OoPOWCbloR8F7HrGeZcO1xMSX1PkorHOdCN5A6dTZbGwIG1d7+9Nmmpt7dcHJzlAOqE+Iwe6x+rpJ3VqfVyuIQ6lWGVYEEeYIwR9lLzt5NqtGW7ddlBxC3R4n0zRHmwSDvZ6HSMdQ2FII8QtaDgnFBc28Uy7CRQ2OmD0ZSD5MGHyqr2bXTbhO8VQsis2nLBSRnC7DByuP0anhoEU80IwAxFxGB5SHTKPlKpb/AFwrW7XH0MW79RvRUCpqY4VS4xe8mCSTxVGK+rY7gGfEtpGPWrhpLxm4zc2sGDh2kmJxn8mCso9O+8bZ/Qx1Ipoq2Y9FPhvZwW1tbjS0stujBVDYVpZsa3b11Z73gCx3rOzWdxdzSWkEv0WccRvQCrPICxNtBknCqp06RsoY53J1fRpZAoySANupAG5AG59cD51R4DbqlvGFGMqGPgSz95y36RZmJ9addRq2I43g78O4bHBEkUShI0AVVHgOvzJO5PiTVqiipN2UAdR8RWJeLPBcDfvaj8Beaj19AfsrbVjwoPB264+kPiTtdOd/Lp8qr0/KEkbA9TRQep+JoqQ4UUUUAFU+J8Xht4zJPKkSdNTHAz5DzPoN65cf4utrbSTsCwjGdI6sSQAo+JIrAw9lrzilxHdXpa2iTSYYl1LIMbnGT3MnB1sAxwMKoqsIXmWhJSrC2NT25lu/o7GGQMc5Z9IKj812zlYlPm+W37qN1Hrh3ZZDFcSynmzqbpVJ1aEYKwLKrElnyfxjktjoQMAazhvC4oIxHDGEQZIUeZ6sSd2Y+JO5pbZtmC8/W3Q+PdH780ymv+cIXi/+hrw38THkb6I/7IqzVHgjE20BIwTFCSPLMa7VeqL2VWgqnxbiCwQSSt0jVn+YGQPmcD51cpRxK2Fy3K1MBG0Ur4C4JBLRoSwO+VVzt4L50R3kxnG6vl4fw/mS6mEMa69I3ZjgMQCdsuxO/TNVex9vPIGvLrCyzqojiAwIYQWZEz1ZmyGJPp8KqcfQXt/DZ+9Fb6bq66YJ/wAREw67nLEeVbBaq3UfdirL9kTU0UVEcKX8VsHfS0ThJYySjEalIYYZHAIJRtuhBBVSOm7CoxWp0FWI7K99qilgnXlTAFJo1OdOsNpljYjvIR3lbzBGxUio7OXb6Qkuz5bWNsCRcc1RjwJIlXzWb0q7xKwziSIAToCEJ2DA4LRMR+Y2B8CAw3G+eknZ7yJlVlS7i1BttUFxa6t2X+gxjYDJ+jIO1VVNOhHaNiDU1S4ZfcxMkaXUlJE+q4xkeo3BB8VZT41dqLVDkGskxB4S+/jN6b+1PgfbgfOtaaxDrng82SO7NOSR4BL5mP8AZNV6flCyNw3U/E0UeJ+NQKkMiaKKKAIIqMV6ooA85pHw3LLej+emAPxhiO324+Rp4RSLhJyL4eVxKPhmGA+Pxp46FkXuz5+9Lf8AUQf3aUxpd2e/I7f9RB/dpTClls1aOV3ciNGds6VBY43O3kPE+AHmapQFordnkUmTDSui7nVpyY088ABB8K5cSuAZlVj3I1M7/EMBCPXvCRgOpMYqO1Mrewz8tXLtE6qFUlgZF0g6Rv3c6j/RNMlpAxV/Bxbs1s11IPpbyR7h/RW2iQH6oQDHxrW1wsLNYokjQYWNVRfggCj9gruRWTdtsIqlRNFFFKaFFFFAEEVnnUQ3yqwHLnLSxHJ7tyqlZFGPrxEuM+KSeJrRUv41wdLmFopR3W3BHVWG6up8GU7imi85MYXFqQ/Mjxq2DqdhIoJxk+DDJwfkdjtbtrgOoZeh+W4JBBB6EEEEeYNc7KUlO9nUCysSAMlTpLYG2D7w9GFLucYb3Sc8u5XK+SzRDvD/AE4gD8YG86N4Cxy1Yfi1rng1xktlHu5FwxXJjuZWAbHvDbodjgVt26VjOKJ+Br7Bxg8ROfhcTn91P0/KFkbNakV5jr0KkxyaKKKACiiigCKQ8C9++x/6p/t9ntafUn4GmJbwedzn7be1p1r89RXtHfs2fvO3/UQf3aUxNLuzn5Hb/qIP7taYmlls1aMJxKITXVyH3WWWzslXvjuxMk8xzjGSHO4OwT5VoeKqslzbROAy/TzFTuC0IjCd3xwZdXoVB8KTDiKJyZJCoUy399vnPKiWVUYDzKyId9vXoK88Q42Q/DppQscskw0xYcFYbiLS6yE7FlcxknbfSMefQ03X5+aJ4Vm1FTULU1zFQooooAKKKKACoapry1AGeg4kIrm91aiA1oQoBJLTRrGAoHUllUYqxexG5tFeJlMmEngcZ06170frhh3T6M1Z3jnDJLi7mjU4jkmsIpCDhuXbxy3ErDG4OZIUz4bDyrVcCZeWyIcrFJJCvoIzgL/og6P9GrTVJNbwTWSzZXoliSRc6XUMAeoyPdPkQcg+oNZfibk8Hv8Aw/wmPsmuOtWuy94ebcwnoHaZR5a5Zo5VAydubE7/AOuqvqxwu+6HEnFNiBj8fcbHzrUuL+qBu19zWpXoUedGKiyhNFFFYAUUUUAQaVcIH093+vT7PZ7bFNTSvhP5TdfrYT9tvBTR7mMOy5zZW36mL+woq1xScpBK6+8scjDPTKqSM/MVR7HHNhbEdOTHj4Y2pwy5GCMg7EUP5gWj5xxQI1zLbBMW8dt9z2kCs7KGhefWDnfQEUFQCSWz4CnnZziP3SsHEwj5n0sMmlQyqSNioYnUpQow8G2pTHBNDcMwTWWa3jRgURhJagxsh1d3MluTIhOMnC+WWFrZGynMkKE28iJq2OxUsVVvqEasKzAKF7hK6UNdEmq/giruzzwXiF5ayQ2tyj3OWKi4VWGmNc4eVzlW7unO4bIIIbIY7MGl3CONRXKtyicxsY5FZWVlYAHBBHkRuMj1piKhPLyqZWKpbJooopBgooooAK5XAOltOA2DpJ3AONsjyziutFAGR4Hwk2ERebM93cOTLLHEzd4gkAhdxEpG523PQbYXcLvXtzGrSYhTmT3EsmhBI93cMsSnbY6eZJpz4x7nbOm7RcVMIQL70jFQSGwMDO5AIUHpqbAUEsT3cHJ3NxbtbCJwrwrrurqfVvK0bB5HjjDamV5AEV22wyhdWxHTF8ssjLGEM+yfD5Vv795T0kKR+ZSUmbPljdQPUN5V4uW/BXEfR+KHHwlmP/nxpz2ajmMbT3IKyznWY85ESf4uIeoBJP6TtSudfwZxEHpq4n8NzKf31l3L7GpY+5rlOa9VwsweWmeulcj1wM/trvUHsqFFFFYAUUUUAQaU8IYe1XYHUSQE/O3hx4+hpsaTW6yR3F24j1g+zmJQVDOQmlhlsKNx4mnj3FkT2OXFhbDfaNRv12yN6cGk3Y5mNjb6lKtowVJzjBIwfUdKdVk/mZq0Zbt5ZyexyyW6rrXlyt1BPs7LIrqRuWUKcDxBx4LVBuJ3o+ls7QSxyO5kiaaMaGGQ6hW0mNxJnUMsh3Ye8TW3Zc1htFzw6eYxRy3NtJoaOJFLNGyjQV1gHSAojA1DvBR3gQc1g7XEnJU7HPZfi805k51g9oQQSWZSJGb3iMKM9Bvv1G+1aGvKivVSk7ZRKkFFFFKaFFFFABRRRQAs7QcUt7eEyXTIsYwe9g5I3ARD7zbZAG+1Zzgdz902WcLItopDBHVFEjppKKACS6I2XLE6WYIAO4a1HE+CQXOkTxJKEOpQ4DAHGM4Ox286txxBQFUAAAAADAAHQADYCqKSisbEabfsSayU12p4fxLBB0NxFT1GDpZiD/tD7a1zdKxPE+zssVjxNF1S+0vNLCiAswM6qGXGPrZ6fmjNb0q7+wTs1fCZNUETb7xxtvjO6Kd8bZ+FXKo8EhKW0KMMMsUSsNtiqKCNvUVeqctjLQUUUVhoUUUUARRVLi/FUtomlkyVGkYXBYl2CKoyQMlmUbmkPDe2j6pluYGj5clxGjJmRZPZVDyYGAwbR3htggHG4xTqDatGOSWGaa1thGoVRsM4+Zz/ANa65rON2+tQhfVLpDRIcQzE6p11xDGnJLLgjH1hTrh3EEniSWM5RxqUkEHHqp3B9DWSjJZaBST0Wc0AUqu+Lul1BDywUmEv0mvBBiQvjl6dwdhnPj0ppqrGtG2eqikMPaUkxvpXky3D2qnJ1B1eSMMwO2lnjYYG4ypydwPUXbK1YOVkY8uJp2+jkH0aFlZxle8AysNs9KbhL0F5Ie0Upu+0kMTqkjOpZOaBy5DldSpthTltTKNPXfpXEdsLc8sq7sJGVEKxTEan3UE6O7kEEZxtv0rOEvQ3kh5RXkHas5w/tNI0Mc80SJA8LTF0d3KEFQEYaN9QbbHipFCi2DaRpaKSXXa63jgWdmflMWXUI5G0shYMHULlMFHBz4qascN47HOzKnMDKsTsrxuhCzDUh7wwc4OwO2DQ4Ndg5IZ0Uotu1Ns6MyzDCDU2VdSBqKZAZQWGtWXIzuCOte7jtJAioxclXEjKVSRsiIZckKpI0jJIOOh8jWcX6BaGlRilx7QwB1QyDW3Kwul8/TBmjB7uxYK5wfqnypiDQ01s1NBipoorACiiigAooooA4XlkkqNHIodGGGU7gj1rO8N7BRW6TiOacvMJBzJHEjR80Yfl6lxvhckgk6RvtWpoplNrCMcU9mS4X/B3FBGqLPOdMtvOCeSDqt1KoNo8EEHfxOBvWmSHDE5OCAAvdwME5IwM5ORnJ/NHTfPeiiU3LYKKWhbd8DSSeKdnlDQ6tChgE74IbKY3ypx8OmKsWFny0Ca5HxnvyNqc5Ytu2BnGcD0Aq1RWW9GpCqLs7GsgcM+lZGmWLK8tZX1apFXTqySzHBJUFiQAaX2vYeJI5IzLM6ywm3OTGMRszudOlBvqkfc56+grS0U3OXqZxXoILHsikMhkSWXJWVSDytOZShLKgjAXBRCAMLkEkHJz0m7MI1vDAZH0wlCpIiYty1KrrDIVOAfIdBTo0CjnIOKKthw5YYUijLaUUKpJ1Nt4ktnJ/Z6Y2panZNBYexc2bl6dAfUokC6tWMhQCPDBG42ORT2isUmgpGVPYBOW8YursRu0zsmuIrmZWVsBojpGGfAHi2fAYs23Y9UmSQTznQLcBSY8H2ZHRNTBNZzrct3u9q322rQ0Vv6kvUzhEzFn2JWJJFjnlBkUKWxGDgSvLuFUaiS7rk/msRXKT+D6J4FhaaUohuCm0Pd9pBDAAxkDSGfTjGNXoMayij9SXqHBCE9mF56zc1yyiIAEIRmFJUVumxPMJOB4AbDILXh8DJEivI0rKMNIwUFj5kKAB8qs0Vjk3s1RS0QKmiilN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ru-RU"/>
          </a:p>
        </p:txBody>
      </p:sp>
      <p:sp>
        <p:nvSpPr>
          <p:cNvPr id="13316" name="AutoShape 4" descr="data:image/jpeg;base64,/9j/4AAQSkZJRgABAQAAAQABAAD/2wCEAAkGBhQSEBUUEhIUFRQWGBQVFRUYFxUXGRgZFBgVGBcXFhUYGyYeGBkkGhgUIC8gIycpLCwsFR4xNTAqNSYrLCkBCQoKDgwOGg8PGiwkHCQsLCwsLCwsKSwsLCoqKiksLCwsLCwpLCwsLCksKSwpLCwsLCwpLCwsLCwsLCwsLCksKf/AABEIAR0AsQMBIgACEQEDEQH/xAAbAAACAwEBAQAAAAAAAAAAAAAABQEEBgMCB//EAE8QAAIBAwIDBQQDCggNBQEAAAECAwAEERIhBRMxBiJBUWEUMnGBI1KRFSQlMzRCYnOhwQcWU2NysbKzNUNEZIKDkpOUo9HT8FRVhJXCJv/EABkBAAMBAQEAAAAAAAAAAAAAAAACAwEEBf/EACoRAAICAgEDAgUFAQAAAAAAAAABAhEhMRIDQcFRYSIygZHwE3Gx0eFC/9oADAMBAAIRAxEAPwD6lRRXG6vEjXVI6ouQMscDLEAD4kkD514J6x2oqhJxuEPoMo1kFgmGLEDqQoGTUTccjXGeacjV3YJ229dMZwfTrW0zLQwopYnaCM9EuP8Ahbr98dQ/HVB/FXJ/+PN+9K3i/QLQ0opWOOjwhuv+Hl9d9wK8N2h3wLa8PjnkMB8O8Qf2UcGHJDeikr9o8f5Jen4QennqAoHaTP8Akl7/ALjH7SwFHBmckOqKTnjrFTptroHG2qLbONsgOWxnrgUjtOIzyTPGJrmO5CcyOOeKFIJgCAdCqC4QHAPf1Lqyc71qg2DkjaUVneD9sFni1ci5DqzRyoInfRIhw6a1GGwfEeHgOlWz2h/ze7/4d6HCSN5Ib0UmPaL/ADW8/wBw3/XNS3aDf8mvPiID+8is4sOSHFFKfu7/AJvd+f4hv3ZofjwA/EXR9BBJ+8UcWFobUUp+7wwfoLrb+YkH2ZAFevu0d/va628eWu/w7+aOLC0NKjNL7DjsMrtGrkSqMtE6tHIBtvocAldx3hketMBWNNbNTsmiiisAKUdqOFtPaukZ0yjTJC2cYliIeMnwxqAG/nTeorU6dg1Yll4pBLE/NJTlDmSIwZJItIzrAG48cOmQfAmknDe2Z5SiVpFkCnUpsL1iCD+cVwC2ME42yfCnXa/hcU1pNzUDaYZmQ9GUhCcqw3G4Gcdcb5FKb7go5do3tF4eZLbhj7VcDIdGydpMKSce78qtHi1kk7R1/jeDhQ8mojI/B170/olvOup47Jt+UHrnTw643z06nbHzzV49lYz1mvD6G8usfZzOtR/FCDxNwfjdXX/drLgbUhfHx2XfIvSdwMcOkHw23z0/bXpuNS592+/+vk/rxV09jLUnLRs3j3prht/PeSpk7GWhGDAOoOzSA7bdQ2cenSjlAzjIVnjkv1eIemOHH94qPu5Nn3eIdM/4OO3XY7f+edMv4jWf8j5f4yfw/wBZUfxFs/5D/mz/APcrecDOMxaePT93KX5z1xw44Gfj+7NR7a0txbFxeDTMdPMtOSuWhmBy5GdxnYddvKqnbXsXGtoRZoyXDPEkRE0wOXdQRlpMe7q6+ANV+D2KWhjMoLT25leWQtLIWEdkJJMamxs0wGwHQeNUSi42hXyTyWuDXUplu2hW5KPdTkGOGEqeWscbENKwySysMelMTeXf8lf/ACj4cP65TVDsN2Whk4fBJKjNJMDM55koy0rM+dKuB0Ip9/Ey1yTydzjrJMenxeknKNtDRUqF/tN3j8Vf5z/J8Mz/AHuMV1W7utvve/HUElOHHO2x2l8/6qup2PtAciBc4xuzn9hbFev4p2v8gv2t/VqxS8o/i/0apFFbu6G5hvWGOmiwBzt/Ojfr6bVRke8AJEfEuhG33MJ1bnUIySOm2AflTk9jbTOeSP8AblA+zXiucnYazY5MH/MmA+wPihSj+L/QqQsjN9+aL7cj8ZDw3pt9SRcfHf4eNdCL0+N6uf5vhgx9rmvfaLsxbRWU7JCFZIZGVgz5BVCQQxbOc+tdL3s5arJbBYIsGVlPdBBHs9wwznOrdVO/kDTco/i/0ymZ7tHBNm2aUXfMWeERyu9kojMkiqQVgGshgcHHXAz0r6NSeTsjaMG+9YFLDBZYoww9QwXIIO4PnTjNJOakkPGNNk0UUVIYKKKKAFvaRwLO4zj8TMN8AbxsAPmSBSu4/JbD9ZZftQD9/wCwU07RWAmtZo2zho36eYGoftApPcsTZWBBx9Lw4+O+TGCNvQn7KrDS/cSWzUipqFqakOFFFFABRRRQBU4lYLMmh84JByCVYFSCrKw3VgQCCPKvn3b/AIhHDDOsUmW9nMWS4Znkvpo1JJzksI4HztsCo2G1a3tldAQLCXEZunFqHP5omDBmG472kMBv1IpdwdEybWSzzLpIknFmqQSFcjWS3vdE28T026X6fw/ESnnA7truOKBEQq/LEcQSMqxzgKoG+B0J3IAAJ6A114FxYXMIlClVLSKMkHUEdk1qR1VsZB9ayHa7lxpMYQiyx26Wq6AECyXrhF90bFYwSPISY8TncWNmsUaRoAFRVRQPJQAP2CkmklfqNFu6O9FFFTHCiiigBZ2nXNjcjzgn/u2qpxyfQ1mVRm++EXSg8GguFzjwUA59APCr/Hx96XH6mb+7eqN0+oWTDODLGehGzW843B6e8OtUjr7/AMCvY8WgUUVMcmiiigwKKKKAK3Ec8qTHXQ+PjpOKzTD8G2Gfr8K6efNgrUXXuNj6rY+w1lJGzwuwJ66+En/nW9Vh2/cSXg2Aqa8rXqpDhRRRQAUV5JqhxTtBb24Jnnjjx4MwB+S+8fkK1JvQNpbEfbywW49lglUcuSVjzDqwsiRsYlLLgorsd2yNlIBBIIyV12odeGWzSSF3lknjjAJkZleB0COepKSSBcnLdwZ3NOOLdpri4iFxDrtrRJNSz6JJJJQqv3uSqkLb+JLg7AHFK+P8QigFtJLDI8UazXQWJxCUe6uObCSNQJ7iPlVzgjptXZCNJJo55PLaG3G1UzRKSMXHE4yCSQpWzRQwOTudaMoHQnGANq3618h4zDz4uZcwJHEkcEVtbq6s0aXBWRLhZsFSWaMo3dJVQx3IOrQcE7XTQQxe2RStGF0yXLRlDGwYriRScyqAFzMgx3gSM5pJ9NtKjYSps39FL7HjsExIimikIGcI6scdM909PWr4rmaouTRRRWAVOLD73m/VS/2GpaT9DZZ3Oq29OsTb0z4mMwSA+KSD7VNK9Wbay/pWn9iqR0Ix6KBQKBUyhNFFFBgUUUUAVOJ2YlikjbOl1ZTglTgg+IIIrKxyE8HsW6nPC28P5a3raNWLiP4DsyT0Thp6+UlvVoa+qElv6GzFeqipqI4UUUUAZvtxNN7OsVu3LeeRYjKP8VGQTJINwchR4eefDIx0XYaCN1VI0kVM84e26JZHjdwjvERo6jGCyjLt5ZrfdolURc18FYTzHU4wyFWSRTnbGh2O/iopP2h4INTvIkcgK6dcyiQJknLZweW6g7ORpIVAzLjJ6enOlSJTjbs5yXkrKoVLg80LBEzPb8tOb3GkHs2pWZVBbvEYxhfzqsWJ1C4nWSFBK0awl8Ecq31IpfOzK+mVhgD3uu2QnlyQyLJBzmjZEmZ+VygxKvIqysWjOg4UQ5QszElRgBtZcHt8qrXSSGNFKpqhIQohUugOWRVBJAXSFyfjWypIxZOQUo8YVsANyiNDaeRcMMKY23wk68sb91ZVPTrZWG31SsyTpGutS8oIiXVqRtAlOSjZAOFMZ0qSPGk19b28EDLasrBmmQAyqEw0YK8t1BRQkggYasElD47U1u5ry6ULHCqRnSWeRggfY5HLaJ5MasEHCHbr0NY0AvfslZi6s7qFtUnMWMFWTTKYw5klYAd5gqPkrgE4reL0rMWPDC16JJXV5YYwXIzhWlDKiIDuBpErHzLJ5HOnFS6jusjwVE0UUVMc4X65icfoN/ZNIILg+x2BbGotZZxnHeQZx+2tDcjKMPMEfaDWUgOeG8NJ373Dc4ODvyxn7cZ9M1SHkSRrwamoFANTHJooooAKKKKAPLGsKX//AJ6AjO0Vl6YxJBk/aDW7IrAEH+LsYIIIjgH+zcRgH4EAH51Xp+UJLwb9hv8AOpobqfnRUhwqCamkXafjTRKsUADXU5KQITgAgZaV/JEHePngDxrYq3RjdFTjHEVubkWEfeA0SXbDcIinWsRH1pCoB8lJz1rTYpP2X7NJZQ6FJd2OuaU+9LIfeZj165wPAU6pptajpBG+5RbgkBJPIhyep5UeeudzivE3Z63bGq3gJHQmKP8A6UxrzqpbZtIqWvB4YjmOGND5qiqd+uCAMVcAoBozRbYUZHjnEPYbgTu30Up0EsQBnciNiemMO0bE47zo2AVYaThnE454kliYMjjKn+sEdQQQQQdwRUcT4clxC8Mqho3BVgfI+I8iOoPgQDWJsL2Th12En/J3KRFhsisVCQz6RgKrhNLADuvkdNJeqSmsbE+V+x9CoqFNTURzxL7prJ2oH3M4d8eFnbp70OPln91ayXoayPDG/BFgcf8Atm3wlt+nrVIa+v8AYkvBsBQKFoFTKE0UUUGBRRRQADrWGYfgFdJzhY8HbwuUI/ZW5HUVhFUngRH9L7Fuz/8AkVXp+UJM3Z6mihup+dQxqQ6KXGeKpbQSTSHCRqWPrjoB6k4A9SKz/YOF54zfXCtz7gbAjAjhDHlxxj6pGHJ6sWzSztNBJxK/S0Rc2du6tdtsA0hUsIhvkkLtt0L58BW/RABgbDoAOg8gKq/hhXd/wIvid+hIozQTWO7c/wAIcdjiNTG9wcNoYkKqeJYgE5I2Udd89BukYuTpDOSirY57Sdp4rKISSn3m0hR1IG7sB5KgZj8ABuRXDhkU9wiyztJAWyyQxnSUUk6Oad9cmnBI2UHbTsSfnXY7hlxxe+9su2LW8L5jXBCMw91I0PRRpUsdycAHJJr7IBVepFdPHfuJBueewssr52MsLHTNGB3tI0sr6uXKik7junKnoykeRrrw7iBcMkmFljwJFHQ5910zvoYAkeWCp3U1W49whpTHLCVW4hbMbNkKytgSROQCdDL4gHBCkdKrtN7VGtxbECaMuulttxtJbTeKgnG+NiFYAjYokmrNtof0l7V8EFzbuunUwBwucawfejz+kBsfBgjdVFXuF8UWePWuRglXRveRxjUjjzGfgQQRkEGrhFKrixsNGQ/g87RNPC0MraprcqhY7GWNhmKbB3GU6+o361sK+ZdsD9zOJ296vdglblTaQPddmeQH0BxIvjnWMgACvpaNkZzVOrFfMtMSD7PsRIdjWPs+7weyzk4HDTsMneW3OAPHrWyK1lrNQOFWfko4d+yW2pYef7GZqVFFQtSKmOTRRRQYFFFFAAOtYWEfgJ8DOBPgeYW5kIPX0z8q3Q6isPDkcCk9Fuuvl7RL5+lVh5XkSWzcE0u4zfmKPuAGVyI4VPQyPnGf0VAZz+ijVfalFtama6M7+5FrigGx3OBNL8SRyx5BD9elVdxno7cA4ItrDy0ZnJZ5HdsaneQ6mdsAbk/sAHhV+aUKpZiAo3JJAAA6kk9BXvNY7iklzxBjFauIbdHKyzumoylTgrApA2VgfpMjvYwdtxfE7ZjdLAu7Tdt8zrBHK8K4EjctNdzL3iohhTfls2M5YZCjJABAZRw3+Cl7u4M9+DErb8tZGeZzk7zSMSASMZC+QA01vuz3Y+3tMtGpaVsmSeTvSuW94s56Z8hgU7xVX1uKqAn6fLMjhY2SQoscSBEUAKqjAAHgBViiiuduypBFZntJ2Wd3FxZyCK6XrkkRzg4BSZR12AAbqMDyBXT1GKaMnF2jGk1TPlvD+PNaykhWUhgs0Eh+kQMe6rsB34wzHlyrnZguknavpdjeCWNXUMAR0YYIxsQfDr5ZFL+P9l4bsLzU76ENHIAutSDnA1KQVPirAg+VJeG2t1ZXKiWUPaNzOY5Huu3eV3LMWTfu+K4xkg1WTjNWtk1cf2HHa7s6t7aSQNjJGUPk67ofhnY+jGkf8HfF30taXCNHJFqMIY6tUKtp0h8d4xNhD4+7W1pBx/s3zGjngPLuYWMkZ/NkyArxSb40uFUE+GAd9xSxljg9DSWeSH4rIrJp4TasWChfYGZjsAomgJJPhgYrUWV0JUR1zhgrAHqM+B9Qdj6istcSBeDRMQCFFnsceE8OfTwohuvdBJmuU16qPOpqQ4UUUUAFFFFABWLC54Lcjf3b8dMZ+muN/jW0rGl/wPd46gcSHXO4kuMfuqsPKFkbCl3BZgEMWe/EzKwPX3iVfwzqUq2R9amI6Vmu04eGWOeIE499VAy4TBdOoHeh5p3PvQRdKVK8GvGS72vvWispmTOvQwXB73Q6yvmyoHcD9CmVnCixqI8aAqhMHI0ADTgjqMYqlPMs8BaE6ypDJ4d+MhgN+hOw32w3iDXG2v1j0MrZtptHKIG0bP7q5GwjY4AH5rHT0YBdrFGXmx0KmoBoBqYxNFFFABRRRQAV5dQRvv6devhigmkPG7nm5hVmCF1ilKe+xf3oozkaSF1F26qoON86dStgyz2acGJ9GeUJZVh645akAaSeqag+nG2nGNhTG5uFjXVIyqoxlmIAGTjqfUgfOiGJUQKoCqoAVQAAqqMAAdAAAKx/aPiYvAlugVoZpFi16dXMA0yO8eoadCIsh1jPeEeDuadR5S9hW+KNH2bJNtCSCCw5mD1HNYvg/DVis/dhW4LGHHdPswYdBg3EQOcDp1rZKNx8Rt86xkyh+DRhgQCbYHG52uowcAVsMu/dGPwbIDrXqoz1qakxwooooAKKKKAIrGpHo4RejA2+6e25G0lxWyascSBwviG4XD8VAPQD6W4AqkP6FkbBTVbiVoZI2CkB9mRvquhDIT6agM+masRe6PgP6q9NSdxhXwuIamkQBUkVCydCskeUbbpnAVT6xetcFs4wJbVlHKkWR1U4A0yMxmVdsd1jq8xzR4AV54xxqKx1SyuAjldSjGQ57ofrsp2BJ2BUHO5pWLS54gwaQez26kMg0nnMRkalDY0AqSup1zucIvvVSKby9E2+xU4Z2xmZWtUjea6hyhkC6RIo2SfLd1VZRks22T3RJnFaXszw2aGEi4nM0jOzkklggbGI0Zu8VHmcdegG1Zto7ex4hBylWNpCLeZMtl1mZmgnLPvI3MQqzZJHMwT57pa3qNLSwwh7nqiiiolAooqCaAFXGbt8pBCdMk2rv/ycaY5kgHi26qvhqkUnYGqPA4xLKZkyLeFTDbDOQ2/0s+Tu2T3Ax6hXP59ULi7WcSuHwLidbBHUqCI42PMxk9XbnDbfBQ7YpzxK6ZNFtbriSRTpIC6YI1wplIO2F1AKo94jHQEi1UqEu8lPj8huJPZxIUgjBkvJQ2nC4OmDWN1LDLMR7qKPrCvHZiATv7Xp0xBeTZJjGmEYBl0+BkKrjyRFHiaS2fDRen2aAn7nQvmeUks15Nq1uvM21Jq3dvE7Dbp9AjjAGAMAbADYADoAPAVsnxXFCxXJ2e16j4isNLOU4EHU7qUIOx3W8XO3xBrcr1HxFYVv8Bb/AFh6f5cPOs6flDTNwPGvVB6n40VEcKKKKACiiigCGrKWUYawvlPTm8UBwP52fwrVNWMueNxWttdJK6q7z3oRdSAnms7hiSQAoVgcn4DJ2qsM4XsJI10DBYlOwAVfgAAPE+GKzXFe08kj8iyQvIQDzCMKqkga8sMKvUhmBJx3UcHIocItLu9jj5/0EASPTgfSOV/PVCSEyNPekBYdVVD3hsrGwSJAka4Xr1JJPiWY5LN6kk0OoPOWCbloR8F7HrGeZcO1xMSX1PkorHOdCN5A6dTZbGwIG1d7+9Nmmpt7dcHJzlAOqE+Iwe6x+rpJ3VqfVyuIQ6lWGVYEEeYIwR9lLzt5NqtGW7ddlBxC3R4n0zRHmwSDvZ6HSMdQ2FII8QtaDgnFBc28Uy7CRQ2OmD0ZSD5MGHyqr2bXTbhO8VQsis2nLBSRnC7DByuP0anhoEU80IwAxFxGB5SHTKPlKpb/AFwrW7XH0MW79RvRUCpqY4VS4xe8mCSTxVGK+rY7gGfEtpGPWrhpLxm4zc2sGDh2kmJxn8mCso9O+8bZ/Qx1Ipoq2Y9FPhvZwW1tbjS0stujBVDYVpZsa3b11Z73gCx3rOzWdxdzSWkEv0WccRvQCrPICxNtBknCqp06RsoY53J1fRpZAoySANupAG5AG59cD51R4DbqlvGFGMqGPgSz95y36RZmJ9addRq2I43g78O4bHBEkUShI0AVVHgOvzJO5PiTVqiipN2UAdR8RWJeLPBcDfvaj8Beaj19AfsrbVjwoPB264+kPiTtdOd/Lp8qr0/KEkbA9TRQep+JoqQ4UUUUAFU+J8Xht4zJPKkSdNTHAz5DzPoN65cf4utrbSTsCwjGdI6sSQAo+JIrAw9lrzilxHdXpa2iTSYYl1LIMbnGT3MnB1sAxwMKoqsIXmWhJSrC2NT25lu/o7GGQMc5Z9IKj812zlYlPm+W37qN1Hrh3ZZDFcSynmzqbpVJ1aEYKwLKrElnyfxjktjoQMAazhvC4oIxHDGEQZIUeZ6sSd2Y+JO5pbZtmC8/W3Q+PdH780ymv+cIXi/+hrw38THkb6I/7IqzVHgjE20BIwTFCSPLMa7VeqL2VWgqnxbiCwQSSt0jVn+YGQPmcD51cpRxK2Fy3K1MBG0Ur4C4JBLRoSwO+VVzt4L50R3kxnG6vl4fw/mS6mEMa69I3ZjgMQCdsuxO/TNVex9vPIGvLrCyzqojiAwIYQWZEz1ZmyGJPp8KqcfQXt/DZ+9Fb6bq66YJ/wAREw67nLEeVbBaq3UfdirL9kTU0UVEcKX8VsHfS0ThJYySjEalIYYZHAIJRtuhBBVSOm7CoxWp0FWI7K99qilgnXlTAFJo1OdOsNpljYjvIR3lbzBGxUio7OXb6Qkuz5bWNsCRcc1RjwJIlXzWb0q7xKwziSIAToCEJ2DA4LRMR+Y2B8CAw3G+eknZ7yJlVlS7i1BttUFxa6t2X+gxjYDJ+jIO1VVNOhHaNiDU1S4ZfcxMkaXUlJE+q4xkeo3BB8VZT41dqLVDkGskxB4S+/jN6b+1PgfbgfOtaaxDrng82SO7NOSR4BL5mP8AZNV6flCyNw3U/E0UeJ+NQKkMiaKKKAIIqMV6ooA85pHw3LLej+emAPxhiO324+Rp4RSLhJyL4eVxKPhmGA+Pxp46FkXuz5+9Lf8AUQf3aUxpd2e/I7f9RB/dpTClls1aOV3ciNGds6VBY43O3kPE+AHmapQFordnkUmTDSui7nVpyY088ABB8K5cSuAZlVj3I1M7/EMBCPXvCRgOpMYqO1Mrewz8tXLtE6qFUlgZF0g6Rv3c6j/RNMlpAxV/Bxbs1s11IPpbyR7h/RW2iQH6oQDHxrW1wsLNYokjQYWNVRfggCj9gruRWTdtsIqlRNFFFKaFFFFAEEVnnUQ3yqwHLnLSxHJ7tyqlZFGPrxEuM+KSeJrRUv41wdLmFopR3W3BHVWG6up8GU7imi85MYXFqQ/Mjxq2DqdhIoJxk+DDJwfkdjtbtrgOoZeh+W4JBBB6EEEEeYNc7KUlO9nUCysSAMlTpLYG2D7w9GFLucYb3Sc8u5XK+SzRDvD/AE4gD8YG86N4Cxy1Yfi1rng1xktlHu5FwxXJjuZWAbHvDbodjgVt26VjOKJ+Br7Bxg8ROfhcTn91P0/KFkbNakV5jr0KkxyaKKKACiiigCKQ8C9++x/6p/t9ntafUn4GmJbwedzn7be1p1r89RXtHfs2fvO3/UQf3aUxNLuzn5Hb/qIP7taYmlls1aMJxKITXVyH3WWWzslXvjuxMk8xzjGSHO4OwT5VoeKqslzbROAy/TzFTuC0IjCd3xwZdXoVB8KTDiKJyZJCoUy399vnPKiWVUYDzKyId9vXoK88Q42Q/DppQscskw0xYcFYbiLS6yE7FlcxknbfSMefQ03X5+aJ4Vm1FTULU1zFQooooAKKKKACoapry1AGeg4kIrm91aiA1oQoBJLTRrGAoHUllUYqxexG5tFeJlMmEngcZ06170frhh3T6M1Z3jnDJLi7mjU4jkmsIpCDhuXbxy3ErDG4OZIUz4bDyrVcCZeWyIcrFJJCvoIzgL/og6P9GrTVJNbwTWSzZXoliSRc6XUMAeoyPdPkQcg+oNZfibk8Hv8Aw/wmPsmuOtWuy94ebcwnoHaZR5a5Zo5VAydubE7/AOuqvqxwu+6HEnFNiBj8fcbHzrUuL+qBu19zWpXoUedGKiyhNFFFYAUUUUAQaVcIH093+vT7PZ7bFNTSvhP5TdfrYT9tvBTR7mMOy5zZW36mL+woq1xScpBK6+8scjDPTKqSM/MVR7HHNhbEdOTHj4Y2pwy5GCMg7EUP5gWj5xxQI1zLbBMW8dt9z2kCs7KGhefWDnfQEUFQCSWz4CnnZziP3SsHEwj5n0sMmlQyqSNioYnUpQow8G2pTHBNDcMwTWWa3jRgURhJagxsh1d3MluTIhOMnC+WWFrZGynMkKE28iJq2OxUsVVvqEasKzAKF7hK6UNdEmq/giruzzwXiF5ayQ2tyj3OWKi4VWGmNc4eVzlW7unO4bIIIbIY7MGl3CONRXKtyicxsY5FZWVlYAHBBHkRuMj1piKhPLyqZWKpbJooopBgooooAK5XAOltOA2DpJ3AONsjyziutFAGR4Hwk2ERebM93cOTLLHEzd4gkAhdxEpG523PQbYXcLvXtzGrSYhTmT3EsmhBI93cMsSnbY6eZJpz4x7nbOm7RcVMIQL70jFQSGwMDO5AIUHpqbAUEsT3cHJ3NxbtbCJwrwrrurqfVvK0bB5HjjDamV5AEV22wyhdWxHTF8ssjLGEM+yfD5Vv795T0kKR+ZSUmbPljdQPUN5V4uW/BXEfR+KHHwlmP/nxpz2ajmMbT3IKyznWY85ESf4uIeoBJP6TtSudfwZxEHpq4n8NzKf31l3L7GpY+5rlOa9VwsweWmeulcj1wM/trvUHsqFFFFYAUUUUAQaU8IYe1XYHUSQE/O3hx4+hpsaTW6yR3F24j1g+zmJQVDOQmlhlsKNx4mnj3FkT2OXFhbDfaNRv12yN6cGk3Y5mNjb6lKtowVJzjBIwfUdKdVk/mZq0Zbt5ZyexyyW6rrXlyt1BPs7LIrqRuWUKcDxBx4LVBuJ3o+ls7QSxyO5kiaaMaGGQ6hW0mNxJnUMsh3Ye8TW3Zc1htFzw6eYxRy3NtJoaOJFLNGyjQV1gHSAojA1DvBR3gQc1g7XEnJU7HPZfi805k51g9oQQSWZSJGb3iMKM9Bvv1G+1aGvKivVSk7ZRKkFFFFKaFFFFABRRRQAs7QcUt7eEyXTIsYwe9g5I3ARD7zbZAG+1Zzgdz902WcLItopDBHVFEjppKKACS6I2XLE6WYIAO4a1HE+CQXOkTxJKEOpQ4DAHGM4Ox286txxBQFUAAAAADAAHQADYCqKSisbEabfsSayU12p4fxLBB0NxFT1GDpZiD/tD7a1zdKxPE+zssVjxNF1S+0vNLCiAswM6qGXGPrZ6fmjNb0q7+wTs1fCZNUETb7xxtvjO6Kd8bZ+FXKo8EhKW0KMMMsUSsNtiqKCNvUVeqctjLQUUUVhoUUUUARRVLi/FUtomlkyVGkYXBYl2CKoyQMlmUbmkPDe2j6pluYGj5clxGjJmRZPZVDyYGAwbR3htggHG4xTqDatGOSWGaa1thGoVRsM4+Zz/ANa65rON2+tQhfVLpDRIcQzE6p11xDGnJLLgjH1hTrh3EEniSWM5RxqUkEHHqp3B9DWSjJZaBST0Wc0AUqu+Lul1BDywUmEv0mvBBiQvjl6dwdhnPj0ppqrGtG2eqikMPaUkxvpXky3D2qnJ1B1eSMMwO2lnjYYG4ypydwPUXbK1YOVkY8uJp2+jkH0aFlZxle8AysNs9KbhL0F5Ie0Upu+0kMTqkjOpZOaBy5DldSpthTltTKNPXfpXEdsLc8sq7sJGVEKxTEan3UE6O7kEEZxtv0rOEvQ3kh5RXkHas5w/tNI0Mc80SJA8LTF0d3KEFQEYaN9QbbHipFCi2DaRpaKSXXa63jgWdmflMWXUI5G0shYMHULlMFHBz4qascN47HOzKnMDKsTsrxuhCzDUh7wwc4OwO2DQ4Ndg5IZ0Uotu1Ns6MyzDCDU2VdSBqKZAZQWGtWXIzuCOte7jtJAioxclXEjKVSRsiIZckKpI0jJIOOh8jWcX6BaGlRilx7QwB1QyDW3Kwul8/TBmjB7uxYK5wfqnypiDQ01s1NBipoorACiiigAooooA4XlkkqNHIodGGGU7gj1rO8N7BRW6TiOacvMJBzJHEjR80Yfl6lxvhckgk6RvtWpoplNrCMcU9mS4X/B3FBGqLPOdMtvOCeSDqt1KoNo8EEHfxOBvWmSHDE5OCAAvdwME5IwM5ORnJ/NHTfPeiiU3LYKKWhbd8DSSeKdnlDQ6tChgE74IbKY3ypx8OmKsWFny0Ca5HxnvyNqc5Ytu2BnGcD0Aq1RWW9GpCqLs7GsgcM+lZGmWLK8tZX1apFXTqySzHBJUFiQAaX2vYeJI5IzLM6ywm3OTGMRszudOlBvqkfc56+grS0U3OXqZxXoILHsikMhkSWXJWVSDytOZShLKgjAXBRCAMLkEkHJz0m7MI1vDAZH0wlCpIiYty1KrrDIVOAfIdBTo0CjnIOKKthw5YYUijLaUUKpJ1Nt4ktnJ/Z6Y2panZNBYexc2bl6dAfUokC6tWMhQCPDBG42ORT2isUmgpGVPYBOW8YursRu0zsmuIrmZWVsBojpGGfAHi2fAYs23Y9UmSQTznQLcBSY8H2ZHRNTBNZzrct3u9q322rQ0Vv6kvUzhEzFn2JWJJFjnlBkUKWxGDgSvLuFUaiS7rk/msRXKT+D6J4FhaaUohuCm0Pd9pBDAAxkDSGfTjGNXoMayij9SXqHBCE9mF56zc1yyiIAEIRmFJUVumxPMJOB4AbDILXh8DJEivI0rKMNIwUFj5kKAB8qs0Vjk3s1RS0QKmiilN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ru-RU"/>
          </a:p>
        </p:txBody>
      </p:sp>
      <p:sp>
        <p:nvSpPr>
          <p:cNvPr id="13317" name="AutoShape 6" descr="data:image/jpeg;base64,/9j/4AAQSkZJRgABAQAAAQABAAD/2wCEAAkGBhQSEBUUEhIUFRQWGBQVFRUYFxUXGRgZFBgVGBcXFhUYGyYeGBkkGhgUIC8gIycpLCwsFR4xNTAqNSYrLCkBCQoKDgwOGg8PGiwkHCQsLCwsLCwsKSwsLCoqKiksLCwsLCwpLCwsLCksKSwpLCwsLCwpLCwsLCwsLCwsLCksKf/AABEIAR0AsQMBIgACEQEDEQH/xAAbAAACAwEBAQAAAAAAAAAAAAAABQEEBgMCB//EAE8QAAIBAwIDBQQDCggNBQEAAAECAwAEERIhBRMxBiJBUWEUMnGBI1KRFSQlMzRCYnOhwQcWU2NysbKzNUNEZIKDkpOUo9HT8FRVhJXCJv/EABkBAAMBAQEAAAAAAAAAAAAAAAACAwEEBf/EACoRAAICAgEDAgUFAQAAAAAAAAABAhEhMRIDQcFRYSIygZHwE3Gx0eFC/9oADAMBAAIRAxEAPwD6lRRXG6vEjXVI6ouQMscDLEAD4kkD514J6x2oqhJxuEPoMo1kFgmGLEDqQoGTUTccjXGeacjV3YJ229dMZwfTrW0zLQwopYnaCM9EuP8Ahbr98dQ/HVB/FXJ/+PN+9K3i/QLQ0opWOOjwhuv+Hl9d9wK8N2h3wLa8PjnkMB8O8Qf2UcGHJDeikr9o8f5Jen4QennqAoHaTP8Akl7/ALjH7SwFHBmckOqKTnjrFTptroHG2qLbONsgOWxnrgUjtOIzyTPGJrmO5CcyOOeKFIJgCAdCqC4QHAPf1Lqyc71qg2DkjaUVneD9sFni1ci5DqzRyoInfRIhw6a1GGwfEeHgOlWz2h/ze7/4d6HCSN5Ib0UmPaL/ADW8/wBw3/XNS3aDf8mvPiID+8is4sOSHFFKfu7/AJvd+f4hv3ZofjwA/EXR9BBJ+8UcWFobUUp+7wwfoLrb+YkH2ZAFevu0d/va628eWu/w7+aOLC0NKjNL7DjsMrtGrkSqMtE6tHIBtvocAldx3hketMBWNNbNTsmiiisAKUdqOFtPaukZ0yjTJC2cYliIeMnwxqAG/nTeorU6dg1Yll4pBLE/NJTlDmSIwZJItIzrAG48cOmQfAmknDe2Z5SiVpFkCnUpsL1iCD+cVwC2ME42yfCnXa/hcU1pNzUDaYZmQ9GUhCcqw3G4Gcdcb5FKb7go5do3tF4eZLbhj7VcDIdGydpMKSce78qtHi1kk7R1/jeDhQ8mojI/B170/olvOup47Jt+UHrnTw643z06nbHzzV49lYz1mvD6G8usfZzOtR/FCDxNwfjdXX/drLgbUhfHx2XfIvSdwMcOkHw23z0/bXpuNS592+/+vk/rxV09jLUnLRs3j3prht/PeSpk7GWhGDAOoOzSA7bdQ2cenSjlAzjIVnjkv1eIemOHH94qPu5Nn3eIdM/4OO3XY7f+edMv4jWf8j5f4yfw/wBZUfxFs/5D/mz/APcrecDOMxaePT93KX5z1xw44Gfj+7NR7a0txbFxeDTMdPMtOSuWhmBy5GdxnYddvKqnbXsXGtoRZoyXDPEkRE0wOXdQRlpMe7q6+ANV+D2KWhjMoLT25leWQtLIWEdkJJMamxs0wGwHQeNUSi42hXyTyWuDXUplu2hW5KPdTkGOGEqeWscbENKwySysMelMTeXf8lf/ACj4cP65TVDsN2Whk4fBJKjNJMDM55koy0rM+dKuB0Ip9/Ey1yTydzjrJMenxeknKNtDRUqF/tN3j8Vf5z/J8Mz/AHuMV1W7utvve/HUElOHHO2x2l8/6qup2PtAciBc4xuzn9hbFev4p2v8gv2t/VqxS8o/i/0apFFbu6G5hvWGOmiwBzt/Ojfr6bVRke8AJEfEuhG33MJ1bnUIySOm2AflTk9jbTOeSP8AblA+zXiucnYazY5MH/MmA+wPihSj+L/QqQsjN9+aL7cj8ZDw3pt9SRcfHf4eNdCL0+N6uf5vhgx9rmvfaLsxbRWU7JCFZIZGVgz5BVCQQxbOc+tdL3s5arJbBYIsGVlPdBBHs9wwznOrdVO/kDTco/i/0ymZ7tHBNm2aUXfMWeERyu9kojMkiqQVgGshgcHHXAz0r6NSeTsjaMG+9YFLDBZYoww9QwXIIO4PnTjNJOakkPGNNk0UUVIYKKKKAFvaRwLO4zj8TMN8AbxsAPmSBSu4/JbD9ZZftQD9/wCwU07RWAmtZo2zho36eYGoftApPcsTZWBBx9Lw4+O+TGCNvQn7KrDS/cSWzUipqFqakOFFFFABRRRQBU4lYLMmh84JByCVYFSCrKw3VgQCCPKvn3b/AIhHDDOsUmW9nMWS4Znkvpo1JJzksI4HztsCo2G1a3tldAQLCXEZunFqHP5omDBmG472kMBv1IpdwdEybWSzzLpIknFmqQSFcjWS3vdE28T026X6fw/ESnnA7truOKBEQq/LEcQSMqxzgKoG+B0J3IAAJ6A114FxYXMIlClVLSKMkHUEdk1qR1VsZB9ayHa7lxpMYQiyx26Wq6AECyXrhF90bFYwSPISY8TncWNmsUaRoAFRVRQPJQAP2CkmklfqNFu6O9FFFTHCiiigBZ2nXNjcjzgn/u2qpxyfQ1mVRm++EXSg8GguFzjwUA59APCr/Hx96XH6mb+7eqN0+oWTDODLGehGzW843B6e8OtUjr7/AMCvY8WgUUVMcmiiigwKKKKAK3Ec8qTHXQ+PjpOKzTD8G2Gfr8K6efNgrUXXuNj6rY+w1lJGzwuwJ66+En/nW9Vh2/cSXg2Aqa8rXqpDhRRRQAUV5JqhxTtBb24Jnnjjx4MwB+S+8fkK1JvQNpbEfbywW49lglUcuSVjzDqwsiRsYlLLgorsd2yNlIBBIIyV12odeGWzSSF3lknjjAJkZleB0COepKSSBcnLdwZ3NOOLdpri4iFxDrtrRJNSz6JJJJQqv3uSqkLb+JLg7AHFK+P8QigFtJLDI8UazXQWJxCUe6uObCSNQJ7iPlVzgjptXZCNJJo55PLaG3G1UzRKSMXHE4yCSQpWzRQwOTudaMoHQnGANq3618h4zDz4uZcwJHEkcEVtbq6s0aXBWRLhZsFSWaMo3dJVQx3IOrQcE7XTQQxe2RStGF0yXLRlDGwYriRScyqAFzMgx3gSM5pJ9NtKjYSps39FL7HjsExIimikIGcI6scdM909PWr4rmaouTRRRWAVOLD73m/VS/2GpaT9DZZ3Oq29OsTb0z4mMwSA+KSD7VNK9Wbay/pWn9iqR0Ix6KBQKBUyhNFFFBgUUUUAVOJ2YlikjbOl1ZTglTgg+IIIrKxyE8HsW6nPC28P5a3raNWLiP4DsyT0Thp6+UlvVoa+qElv6GzFeqipqI4UUUUAZvtxNN7OsVu3LeeRYjKP8VGQTJINwchR4eefDIx0XYaCN1VI0kVM84e26JZHjdwjvERo6jGCyjLt5ZrfdolURc18FYTzHU4wyFWSRTnbGh2O/iopP2h4INTvIkcgK6dcyiQJknLZweW6g7ORpIVAzLjJ6enOlSJTjbs5yXkrKoVLg80LBEzPb8tOb3GkHs2pWZVBbvEYxhfzqsWJ1C4nWSFBK0awl8Ecq31IpfOzK+mVhgD3uu2QnlyQyLJBzmjZEmZ+VygxKvIqysWjOg4UQ5QszElRgBtZcHt8qrXSSGNFKpqhIQohUugOWRVBJAXSFyfjWypIxZOQUo8YVsANyiNDaeRcMMKY23wk68sb91ZVPTrZWG31SsyTpGutS8oIiXVqRtAlOSjZAOFMZ0qSPGk19b28EDLasrBmmQAyqEw0YK8t1BRQkggYasElD47U1u5ry6ULHCqRnSWeRggfY5HLaJ5MasEHCHbr0NY0AvfslZi6s7qFtUnMWMFWTTKYw5klYAd5gqPkrgE4reL0rMWPDC16JJXV5YYwXIzhWlDKiIDuBpErHzLJ5HOnFS6jusjwVE0UUVMc4X65icfoN/ZNIILg+x2BbGotZZxnHeQZx+2tDcjKMPMEfaDWUgOeG8NJ373Dc4ODvyxn7cZ9M1SHkSRrwamoFANTHJooooAKKKKAPLGsKX//AJ6AjO0Vl6YxJBk/aDW7IrAEH+LsYIIIjgH+zcRgH4EAH51Xp+UJLwb9hv8AOpobqfnRUhwqCamkXafjTRKsUADXU5KQITgAgZaV/JEHePngDxrYq3RjdFTjHEVubkWEfeA0SXbDcIinWsRH1pCoB8lJz1rTYpP2X7NJZQ6FJd2OuaU+9LIfeZj165wPAU6pptajpBG+5RbgkBJPIhyep5UeeudzivE3Z63bGq3gJHQmKP8A6UxrzqpbZtIqWvB4YjmOGND5qiqd+uCAMVcAoBozRbYUZHjnEPYbgTu30Up0EsQBnciNiemMO0bE47zo2AVYaThnE454kliYMjjKn+sEdQQQQQdwRUcT4clxC8Mqho3BVgfI+I8iOoPgQDWJsL2Th12En/J3KRFhsisVCQz6RgKrhNLADuvkdNJeqSmsbE+V+x9CoqFNTURzxL7prJ2oH3M4d8eFnbp70OPln91ayXoayPDG/BFgcf8Atm3wlt+nrVIa+v8AYkvBsBQKFoFTKE0UUUGBRRRQADrWGYfgFdJzhY8HbwuUI/ZW5HUVhFUngRH9L7Fuz/8AkVXp+UJM3Z6mihup+dQxqQ6KXGeKpbQSTSHCRqWPrjoB6k4A9SKz/YOF54zfXCtz7gbAjAjhDHlxxj6pGHJ6sWzSztNBJxK/S0Rc2du6tdtsA0hUsIhvkkLtt0L58BW/RABgbDoAOg8gKq/hhXd/wIvid+hIozQTWO7c/wAIcdjiNTG9wcNoYkKqeJYgE5I2Udd89BukYuTpDOSirY57Sdp4rKISSn3m0hR1IG7sB5KgZj8ABuRXDhkU9wiyztJAWyyQxnSUUk6Oad9cmnBI2UHbTsSfnXY7hlxxe+9su2LW8L5jXBCMw91I0PRRpUsdycAHJJr7IBVepFdPHfuJBueewssr52MsLHTNGB3tI0sr6uXKik7junKnoykeRrrw7iBcMkmFljwJFHQ5910zvoYAkeWCp3U1W49whpTHLCVW4hbMbNkKytgSROQCdDL4gHBCkdKrtN7VGtxbECaMuulttxtJbTeKgnG+NiFYAjYokmrNtof0l7V8EFzbuunUwBwucawfejz+kBsfBgjdVFXuF8UWePWuRglXRveRxjUjjzGfgQQRkEGrhFKrixsNGQ/g87RNPC0MraprcqhY7GWNhmKbB3GU6+o361sK+ZdsD9zOJ296vdglblTaQPddmeQH0BxIvjnWMgACvpaNkZzVOrFfMtMSD7PsRIdjWPs+7weyzk4HDTsMneW3OAPHrWyK1lrNQOFWfko4d+yW2pYef7GZqVFFQtSKmOTRRRQYFFFFAAOtYWEfgJ8DOBPgeYW5kIPX0z8q3Q6isPDkcCk9Fuuvl7RL5+lVh5XkSWzcE0u4zfmKPuAGVyI4VPQyPnGf0VAZz+ijVfalFtama6M7+5FrigGx3OBNL8SRyx5BD9elVdxno7cA4ItrDy0ZnJZ5HdsaneQ6mdsAbk/sAHhV+aUKpZiAo3JJAAA6kk9BXvNY7iklzxBjFauIbdHKyzumoylTgrApA2VgfpMjvYwdtxfE7ZjdLAu7Tdt8zrBHK8K4EjctNdzL3iohhTfls2M5YZCjJABAZRw3+Cl7u4M9+DErb8tZGeZzk7zSMSASMZC+QA01vuz3Y+3tMtGpaVsmSeTvSuW94s56Z8hgU7xVX1uKqAn6fLMjhY2SQoscSBEUAKqjAAHgBViiiuduypBFZntJ2Wd3FxZyCK6XrkkRzg4BSZR12AAbqMDyBXT1GKaMnF2jGk1TPlvD+PNaykhWUhgs0Eh+kQMe6rsB34wzHlyrnZguknavpdjeCWNXUMAR0YYIxsQfDr5ZFL+P9l4bsLzU76ENHIAutSDnA1KQVPirAg+VJeG2t1ZXKiWUPaNzOY5Huu3eV3LMWTfu+K4xkg1WTjNWtk1cf2HHa7s6t7aSQNjJGUPk67ofhnY+jGkf8HfF30taXCNHJFqMIY6tUKtp0h8d4xNhD4+7W1pBx/s3zGjngPLuYWMkZ/NkyArxSb40uFUE+GAd9xSxljg9DSWeSH4rIrJp4TasWChfYGZjsAomgJJPhgYrUWV0JUR1zhgrAHqM+B9Qdj6istcSBeDRMQCFFnsceE8OfTwohuvdBJmuU16qPOpqQ4UUUUAFFFFABWLC54Lcjf3b8dMZ+muN/jW0rGl/wPd46gcSHXO4kuMfuqsPKFkbCl3BZgEMWe/EzKwPX3iVfwzqUq2R9amI6Vmu04eGWOeIE499VAy4TBdOoHeh5p3PvQRdKVK8GvGS72vvWispmTOvQwXB73Q6yvmyoHcD9CmVnCixqI8aAqhMHI0ADTgjqMYqlPMs8BaE6ypDJ4d+MhgN+hOw32w3iDXG2v1j0MrZtptHKIG0bP7q5GwjY4AH5rHT0YBdrFGXmx0KmoBoBqYxNFFFABRRRQAV5dQRvv6devhigmkPG7nm5hVmCF1ilKe+xf3oozkaSF1F26qoON86dStgyz2acGJ9GeUJZVh645akAaSeqag+nG2nGNhTG5uFjXVIyqoxlmIAGTjqfUgfOiGJUQKoCqoAVQAAqqMAAdAAAKx/aPiYvAlugVoZpFi16dXMA0yO8eoadCIsh1jPeEeDuadR5S9hW+KNH2bJNtCSCCw5mD1HNYvg/DVis/dhW4LGHHdPswYdBg3EQOcDp1rZKNx8Rt86xkyh+DRhgQCbYHG52uowcAVsMu/dGPwbIDrXqoz1qakxwooooAKKKKAIrGpHo4RejA2+6e25G0lxWyascSBwviG4XD8VAPQD6W4AqkP6FkbBTVbiVoZI2CkB9mRvquhDIT6agM+masRe6PgP6q9NSdxhXwuIamkQBUkVCydCskeUbbpnAVT6xetcFs4wJbVlHKkWR1U4A0yMxmVdsd1jq8xzR4AV54xxqKx1SyuAjldSjGQ57ofrsp2BJ2BUHO5pWLS54gwaQez26kMg0nnMRkalDY0AqSup1zucIvvVSKby9E2+xU4Z2xmZWtUjea6hyhkC6RIo2SfLd1VZRks22T3RJnFaXszw2aGEi4nM0jOzkklggbGI0Zu8VHmcdegG1Zto7ex4hBylWNpCLeZMtl1mZmgnLPvI3MQqzZJHMwT57pa3qNLSwwh7nqiiiolAooqCaAFXGbt8pBCdMk2rv/ycaY5kgHi26qvhqkUnYGqPA4xLKZkyLeFTDbDOQ2/0s+Tu2T3Ax6hXP59ULi7WcSuHwLidbBHUqCI42PMxk9XbnDbfBQ7YpzxK6ZNFtbriSRTpIC6YI1wplIO2F1AKo94jHQEi1UqEu8lPj8huJPZxIUgjBkvJQ2nC4OmDWN1LDLMR7qKPrCvHZiATv7Xp0xBeTZJjGmEYBl0+BkKrjyRFHiaS2fDRen2aAn7nQvmeUks15Nq1uvM21Jq3dvE7Dbp9AjjAGAMAbADYADoAPAVsnxXFCxXJ2e16j4isNLOU4EHU7qUIOx3W8XO3xBrcr1HxFYVv8Bb/AFh6f5cPOs6flDTNwPGvVB6n40VEcKKKKACiiigCGrKWUYawvlPTm8UBwP52fwrVNWMueNxWttdJK6q7z3oRdSAnms7hiSQAoVgcn4DJ2qsM4XsJI10DBYlOwAVfgAAPE+GKzXFe08kj8iyQvIQDzCMKqkga8sMKvUhmBJx3UcHIocItLu9jj5/0EASPTgfSOV/PVCSEyNPekBYdVVD3hsrGwSJAka4Xr1JJPiWY5LN6kk0OoPOWCbloR8F7HrGeZcO1xMSX1PkorHOdCN5A6dTZbGwIG1d7+9Nmmpt7dcHJzlAOqE+Iwe6x+rpJ3VqfVyuIQ6lWGVYEEeYIwR9lLzt5NqtGW7ddlBxC3R4n0zRHmwSDvZ6HSMdQ2FII8QtaDgnFBc28Uy7CRQ2OmD0ZSD5MGHyqr2bXTbhO8VQsis2nLBSRnC7DByuP0anhoEU80IwAxFxGB5SHTKPlKpb/AFwrW7XH0MW79RvRUCpqY4VS4xe8mCSTxVGK+rY7gGfEtpGPWrhpLxm4zc2sGDh2kmJxn8mCso9O+8bZ/Qx1Ipoq2Y9FPhvZwW1tbjS0stujBVDYVpZsa3b11Z73gCx3rOzWdxdzSWkEv0WccRvQCrPICxNtBknCqp06RsoY53J1fRpZAoySANupAG5AG59cD51R4DbqlvGFGMqGPgSz95y36RZmJ9addRq2I43g78O4bHBEkUShI0AVVHgOvzJO5PiTVqiipN2UAdR8RWJeLPBcDfvaj8Beaj19AfsrbVjwoPB264+kPiTtdOd/Lp8qr0/KEkbA9TRQep+JoqQ4UUUUAFU+J8Xht4zJPKkSdNTHAz5DzPoN65cf4utrbSTsCwjGdI6sSQAo+JIrAw9lrzilxHdXpa2iTSYYl1LIMbnGT3MnB1sAxwMKoqsIXmWhJSrC2NT25lu/o7GGQMc5Z9IKj812zlYlPm+W37qN1Hrh3ZZDFcSynmzqbpVJ1aEYKwLKrElnyfxjktjoQMAazhvC4oIxHDGEQZIUeZ6sSd2Y+JO5pbZtmC8/W3Q+PdH780ymv+cIXi/+hrw38THkb6I/7IqzVHgjE20BIwTFCSPLMa7VeqL2VWgqnxbiCwQSSt0jVn+YGQPmcD51cpRxK2Fy3K1MBG0Ur4C4JBLRoSwO+VVzt4L50R3kxnG6vl4fw/mS6mEMa69I3ZjgMQCdsuxO/TNVex9vPIGvLrCyzqojiAwIYQWZEz1ZmyGJPp8KqcfQXt/DZ+9Fb6bq66YJ/wAREw67nLEeVbBaq3UfdirL9kTU0UVEcKX8VsHfS0ThJYySjEalIYYZHAIJRtuhBBVSOm7CoxWp0FWI7K99qilgnXlTAFJo1OdOsNpljYjvIR3lbzBGxUio7OXb6Qkuz5bWNsCRcc1RjwJIlXzWb0q7xKwziSIAToCEJ2DA4LRMR+Y2B8CAw3G+eknZ7yJlVlS7i1BttUFxa6t2X+gxjYDJ+jIO1VVNOhHaNiDU1S4ZfcxMkaXUlJE+q4xkeo3BB8VZT41dqLVDkGskxB4S+/jN6b+1PgfbgfOtaaxDrng82SO7NOSR4BL5mP8AZNV6flCyNw3U/E0UeJ+NQKkMiaKKKAIIqMV6ooA85pHw3LLej+emAPxhiO324+Rp4RSLhJyL4eVxKPhmGA+Pxp46FkXuz5+9Lf8AUQf3aUxpd2e/I7f9RB/dpTClls1aOV3ciNGds6VBY43O3kPE+AHmapQFordnkUmTDSui7nVpyY088ABB8K5cSuAZlVj3I1M7/EMBCPXvCRgOpMYqO1Mrewz8tXLtE6qFUlgZF0g6Rv3c6j/RNMlpAxV/Bxbs1s11IPpbyR7h/RW2iQH6oQDHxrW1wsLNYokjQYWNVRfggCj9gruRWTdtsIqlRNFFFKaFFFFAEEVnnUQ3yqwHLnLSxHJ7tyqlZFGPrxEuM+KSeJrRUv41wdLmFopR3W3BHVWG6up8GU7imi85MYXFqQ/Mjxq2DqdhIoJxk+DDJwfkdjtbtrgOoZeh+W4JBBB6EEEEeYNc7KUlO9nUCysSAMlTpLYG2D7w9GFLucYb3Sc8u5XK+SzRDvD/AE4gD8YG86N4Cxy1Yfi1rng1xktlHu5FwxXJjuZWAbHvDbodjgVt26VjOKJ+Br7Bxg8ROfhcTn91P0/KFkbNakV5jr0KkxyaKKKACiiigCKQ8C9++x/6p/t9ntafUn4GmJbwedzn7be1p1r89RXtHfs2fvO3/UQf3aUxNLuzn5Hb/qIP7taYmlls1aMJxKITXVyH3WWWzslXvjuxMk8xzjGSHO4OwT5VoeKqslzbROAy/TzFTuC0IjCd3xwZdXoVB8KTDiKJyZJCoUy399vnPKiWVUYDzKyId9vXoK88Q42Q/DppQscskw0xYcFYbiLS6yE7FlcxknbfSMefQ03X5+aJ4Vm1FTULU1zFQooooAKKKKACoapry1AGeg4kIrm91aiA1oQoBJLTRrGAoHUllUYqxexG5tFeJlMmEngcZ06170frhh3T6M1Z3jnDJLi7mjU4jkmsIpCDhuXbxy3ErDG4OZIUz4bDyrVcCZeWyIcrFJJCvoIzgL/og6P9GrTVJNbwTWSzZXoliSRc6XUMAeoyPdPkQcg+oNZfibk8Hv8Aw/wmPsmuOtWuy94ebcwnoHaZR5a5Zo5VAydubE7/AOuqvqxwu+6HEnFNiBj8fcbHzrUuL+qBu19zWpXoUedGKiyhNFFFYAUUUUAQaVcIH093+vT7PZ7bFNTSvhP5TdfrYT9tvBTR7mMOy5zZW36mL+woq1xScpBK6+8scjDPTKqSM/MVR7HHNhbEdOTHj4Y2pwy5GCMg7EUP5gWj5xxQI1zLbBMW8dt9z2kCs7KGhefWDnfQEUFQCSWz4CnnZziP3SsHEwj5n0sMmlQyqSNioYnUpQow8G2pTHBNDcMwTWWa3jRgURhJagxsh1d3MluTIhOMnC+WWFrZGynMkKE28iJq2OxUsVVvqEasKzAKF7hK6UNdEmq/giruzzwXiF5ayQ2tyj3OWKi4VWGmNc4eVzlW7unO4bIIIbIY7MGl3CONRXKtyicxsY5FZWVlYAHBBHkRuMj1piKhPLyqZWKpbJooopBgooooAK5XAOltOA2DpJ3AONsjyziutFAGR4Hwk2ERebM93cOTLLHEzd4gkAhdxEpG523PQbYXcLvXtzGrSYhTmT3EsmhBI93cMsSnbY6eZJpz4x7nbOm7RcVMIQL70jFQSGwMDO5AIUHpqbAUEsT3cHJ3NxbtbCJwrwrrurqfVvK0bB5HjjDamV5AEV22wyhdWxHTF8ssjLGEM+yfD5Vv795T0kKR+ZSUmbPljdQPUN5V4uW/BXEfR+KHHwlmP/nxpz2ajmMbT3IKyznWY85ESf4uIeoBJP6TtSudfwZxEHpq4n8NzKf31l3L7GpY+5rlOa9VwsweWmeulcj1wM/trvUHsqFFFFYAUUUUAQaU8IYe1XYHUSQE/O3hx4+hpsaTW6yR3F24j1g+zmJQVDOQmlhlsKNx4mnj3FkT2OXFhbDfaNRv12yN6cGk3Y5mNjb6lKtowVJzjBIwfUdKdVk/mZq0Zbt5ZyexyyW6rrXlyt1BPs7LIrqRuWUKcDxBx4LVBuJ3o+ls7QSxyO5kiaaMaGGQ6hW0mNxJnUMsh3Ye8TW3Zc1htFzw6eYxRy3NtJoaOJFLNGyjQV1gHSAojA1DvBR3gQc1g7XEnJU7HPZfi805k51g9oQQSWZSJGb3iMKM9Bvv1G+1aGvKivVSk7ZRKkFFFFKaFFFFABRRRQAs7QcUt7eEyXTIsYwe9g5I3ARD7zbZAG+1Zzgdz902WcLItopDBHVFEjppKKACS6I2XLE6WYIAO4a1HE+CQXOkTxJKEOpQ4DAHGM4Ox286txxBQFUAAAAADAAHQADYCqKSisbEabfsSayU12p4fxLBB0NxFT1GDpZiD/tD7a1zdKxPE+zssVjxNF1S+0vNLCiAswM6qGXGPrZ6fmjNb0q7+wTs1fCZNUETb7xxtvjO6Kd8bZ+FXKo8EhKW0KMMMsUSsNtiqKCNvUVeqctjLQUUUVhoUUUUARRVLi/FUtomlkyVGkYXBYl2CKoyQMlmUbmkPDe2j6pluYGj5clxGjJmRZPZVDyYGAwbR3htggHG4xTqDatGOSWGaa1thGoVRsM4+Zz/ANa65rON2+tQhfVLpDRIcQzE6p11xDGnJLLgjH1hTrh3EEniSWM5RxqUkEHHqp3B9DWSjJZaBST0Wc0AUqu+Lul1BDywUmEv0mvBBiQvjl6dwdhnPj0ppqrGtG2eqikMPaUkxvpXky3D2qnJ1B1eSMMwO2lnjYYG4ypydwPUXbK1YOVkY8uJp2+jkH0aFlZxle8AysNs9KbhL0F5Ie0Upu+0kMTqkjOpZOaBy5DldSpthTltTKNPXfpXEdsLc8sq7sJGVEKxTEan3UE6O7kEEZxtv0rOEvQ3kh5RXkHas5w/tNI0Mc80SJA8LTF0d3KEFQEYaN9QbbHipFCi2DaRpaKSXXa63jgWdmflMWXUI5G0shYMHULlMFHBz4qascN47HOzKnMDKsTsrxuhCzDUh7wwc4OwO2DQ4Ndg5IZ0Uotu1Ns6MyzDCDU2VdSBqKZAZQWGtWXIzuCOte7jtJAioxclXEjKVSRsiIZckKpI0jJIOOh8jWcX6BaGlRilx7QwB1QyDW3Kwul8/TBmjB7uxYK5wfqnypiDQ01s1NBipoorACiiigAooooA4XlkkqNHIodGGGU7gj1rO8N7BRW6TiOacvMJBzJHEjR80Yfl6lxvhckgk6RvtWpoplNrCMcU9mS4X/B3FBGqLPOdMtvOCeSDqt1KoNo8EEHfxOBvWmSHDE5OCAAvdwME5IwM5ORnJ/NHTfPeiiU3LYKKWhbd8DSSeKdnlDQ6tChgE74IbKY3ypx8OmKsWFny0Ca5HxnvyNqc5Ytu2BnGcD0Aq1RWW9GpCqLs7GsgcM+lZGmWLK8tZX1apFXTqySzHBJUFiQAaX2vYeJI5IzLM6ywm3OTGMRszudOlBvqkfc56+grS0U3OXqZxXoILHsikMhkSWXJWVSDytOZShLKgjAXBRCAMLkEkHJz0m7MI1vDAZH0wlCpIiYty1KrrDIVOAfIdBTo0CjnIOKKthw5YYUijLaUUKpJ1Nt4ktnJ/Z6Y2panZNBYexc2bl6dAfUokC6tWMhQCPDBG42ORT2isUmgpGVPYBOW8YursRu0zsmuIrmZWVsBojpGGfAHi2fAYs23Y9UmSQTznQLcBSY8H2ZHRNTBNZzrct3u9q322rQ0Vv6kvUzhEzFn2JWJJFjnlBkUKWxGDgSvLuFUaiS7rk/msRXKT+D6J4FhaaUohuCm0Pd9pBDAAxkDSGfTjGNXoMayij9SXqHBCE9mF56zc1yyiIAEIRmFJUVumxPMJOB4AbDILXh8DJEivI0rKMNIwUFj5kKAB8qs0Vjk3s1RS0QKmiilN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ru-RU"/>
          </a:p>
        </p:txBody>
      </p:sp>
      <p:pic>
        <p:nvPicPr>
          <p:cNvPr id="13318" name="Picture 2" descr="http://www.fiziologiya.net/images/content/8_8.jpg"/>
          <p:cNvPicPr>
            <a:picLocks noChangeAspect="1" noChangeArrowheads="1"/>
          </p:cNvPicPr>
          <p:nvPr/>
        </p:nvPicPr>
        <p:blipFill>
          <a:blip r:embed="rId2"/>
          <a:srcRect/>
          <a:stretch>
            <a:fillRect/>
          </a:stretch>
        </p:blipFill>
        <p:spPr bwMode="auto">
          <a:xfrm>
            <a:off x="571501" y="285750"/>
            <a:ext cx="4476751" cy="2571750"/>
          </a:xfrm>
          <a:prstGeom prst="rect">
            <a:avLst/>
          </a:prstGeom>
          <a:noFill/>
          <a:ln w="9525">
            <a:noFill/>
            <a:miter lim="800000"/>
            <a:headEnd/>
            <a:tailEnd/>
          </a:ln>
        </p:spPr>
      </p:pic>
      <p:sp>
        <p:nvSpPr>
          <p:cNvPr id="13319" name="TextBox 7"/>
          <p:cNvSpPr txBox="1">
            <a:spLocks noChangeArrowheads="1"/>
          </p:cNvSpPr>
          <p:nvPr/>
        </p:nvSpPr>
        <p:spPr bwMode="auto">
          <a:xfrm>
            <a:off x="381000" y="2928938"/>
            <a:ext cx="11525251" cy="1200329"/>
          </a:xfrm>
          <a:prstGeom prst="rect">
            <a:avLst/>
          </a:prstGeom>
          <a:noFill/>
          <a:ln w="9525">
            <a:noFill/>
            <a:miter lim="800000"/>
            <a:headEnd/>
            <a:tailEnd/>
          </a:ln>
        </p:spPr>
        <p:txBody>
          <a:bodyPr>
            <a:spAutoFit/>
          </a:bodyPr>
          <a:lstStyle/>
          <a:p>
            <a:pPr algn="just"/>
            <a:r>
              <a:rPr lang="kk-KZ" b="1" i="1">
                <a:solidFill>
                  <a:srgbClr val="002060"/>
                </a:solidFill>
                <a:latin typeface="Times New Roman" pitchFamily="18" charset="0"/>
                <a:cs typeface="Times New Roman" pitchFamily="18" charset="0"/>
              </a:rPr>
              <a:t>Қозғыш ұлпалардың қасиеттері:</a:t>
            </a:r>
            <a:r>
              <a:rPr lang="kk-KZ" i="1">
                <a:latin typeface="Times New Roman" pitchFamily="18" charset="0"/>
                <a:cs typeface="Times New Roman" pitchFamily="18" charset="0"/>
              </a:rPr>
              <a:t> Қозғыштық</a:t>
            </a:r>
            <a:r>
              <a:rPr lang="kk-KZ">
                <a:latin typeface="Times New Roman" pitchFamily="18" charset="0"/>
                <a:cs typeface="Times New Roman" pitchFamily="18" charset="0"/>
              </a:rPr>
              <a:t> – осы үш ұлпаның қозуға қабілеті. </a:t>
            </a:r>
            <a:r>
              <a:rPr lang="kk-KZ" i="1">
                <a:latin typeface="Times New Roman" pitchFamily="18" charset="0"/>
                <a:cs typeface="Times New Roman" pitchFamily="18" charset="0"/>
              </a:rPr>
              <a:t>Өткізгіштік</a:t>
            </a:r>
            <a:r>
              <a:rPr lang="kk-KZ">
                <a:latin typeface="Times New Roman" pitchFamily="18" charset="0"/>
                <a:cs typeface="Times New Roman" pitchFamily="18" charset="0"/>
              </a:rPr>
              <a:t> – ұлпаның серпіністерді тасымалдауы. Мысалы: Жүйке.</a:t>
            </a:r>
            <a:r>
              <a:rPr lang="kk-KZ" i="1">
                <a:latin typeface="Times New Roman" pitchFamily="18" charset="0"/>
                <a:cs typeface="Times New Roman" pitchFamily="18" charset="0"/>
              </a:rPr>
              <a:t>Жиырылғыштық</a:t>
            </a:r>
            <a:r>
              <a:rPr lang="kk-KZ">
                <a:latin typeface="Times New Roman" pitchFamily="18" charset="0"/>
                <a:cs typeface="Times New Roman" pitchFamily="18" charset="0"/>
              </a:rPr>
              <a:t> – ұлпаның тітіркендіргіш әсерінен жиырылуы және босаңсуы. </a:t>
            </a:r>
            <a:r>
              <a:rPr lang="kk-KZ" i="1">
                <a:latin typeface="Times New Roman" pitchFamily="18" charset="0"/>
                <a:cs typeface="Times New Roman" pitchFamily="18" charset="0"/>
              </a:rPr>
              <a:t>Тітіркендіргіштік</a:t>
            </a:r>
            <a:r>
              <a:rPr lang="kk-KZ">
                <a:latin typeface="Times New Roman" pitchFamily="18" charset="0"/>
                <a:cs typeface="Times New Roman" pitchFamily="18" charset="0"/>
              </a:rPr>
              <a:t> – тітіркендіргіш әсеріне ұлпаның жауап беру қасиеті. </a:t>
            </a:r>
            <a:r>
              <a:rPr lang="kk-KZ" i="1">
                <a:latin typeface="Times New Roman" pitchFamily="18" charset="0"/>
                <a:cs typeface="Times New Roman" pitchFamily="18" charset="0"/>
              </a:rPr>
              <a:t>Лабильділік немесе қызметтік қимыл</a:t>
            </a:r>
            <a:r>
              <a:rPr lang="kk-KZ">
                <a:latin typeface="Times New Roman" pitchFamily="18" charset="0"/>
                <a:cs typeface="Times New Roman" pitchFamily="18" charset="0"/>
              </a:rPr>
              <a:t> – ұлпаның қызметтік тұрақсыздығы.</a:t>
            </a:r>
            <a:endParaRPr lang="ru-RU"/>
          </a:p>
        </p:txBody>
      </p:sp>
      <p:sp>
        <p:nvSpPr>
          <p:cNvPr id="13320" name="TextBox 8"/>
          <p:cNvSpPr txBox="1">
            <a:spLocks noChangeArrowheads="1"/>
          </p:cNvSpPr>
          <p:nvPr/>
        </p:nvSpPr>
        <p:spPr bwMode="auto">
          <a:xfrm>
            <a:off x="5524500" y="4786314"/>
            <a:ext cx="6191251" cy="1200329"/>
          </a:xfrm>
          <a:prstGeom prst="rect">
            <a:avLst/>
          </a:prstGeom>
          <a:noFill/>
          <a:ln w="9525">
            <a:noFill/>
            <a:miter lim="800000"/>
            <a:headEnd/>
            <a:tailEnd/>
          </a:ln>
        </p:spPr>
        <p:txBody>
          <a:bodyPr>
            <a:spAutoFit/>
          </a:bodyPr>
          <a:lstStyle/>
          <a:p>
            <a:pPr algn="just"/>
            <a:r>
              <a:rPr lang="kk-KZ" b="1" i="1">
                <a:solidFill>
                  <a:srgbClr val="002060"/>
                </a:solidFill>
                <a:latin typeface="Times New Roman" pitchFamily="18" charset="0"/>
                <a:cs typeface="Times New Roman" pitchFamily="18" charset="0"/>
              </a:rPr>
              <a:t>Мембраналық және әрекет потенциалы.</a:t>
            </a:r>
            <a:r>
              <a:rPr lang="kk-KZ" b="1">
                <a:latin typeface="Times New Roman" pitchFamily="18" charset="0"/>
                <a:cs typeface="Times New Roman" pitchFamily="18" charset="0"/>
              </a:rPr>
              <a:t> </a:t>
            </a:r>
            <a:r>
              <a:rPr lang="kk-KZ">
                <a:latin typeface="Times New Roman" pitchFamily="18" charset="0"/>
                <a:cs typeface="Times New Roman" pitchFamily="18" charset="0"/>
              </a:rPr>
              <a:t>Мембраналық немесе тыныштық потенциалы – тыныштықтағы жасуша мембранасының ішкі және сыртқы потенциалдар айырмасы. Натрий-калий насосына байланысты</a:t>
            </a:r>
            <a:endParaRPr lang="ru-RU"/>
          </a:p>
        </p:txBody>
      </p:sp>
      <p:pic>
        <p:nvPicPr>
          <p:cNvPr id="13321" name="Picture 4" descr="http://t0.gstatic.com/images?q=tbn:ANd9GcQiejH_lENEELHMcllXnFrYGKn-FiWxe5YMYNDsYUnJfg2zhJ9vJw"/>
          <p:cNvPicPr>
            <a:picLocks noChangeAspect="1" noChangeArrowheads="1"/>
          </p:cNvPicPr>
          <p:nvPr/>
        </p:nvPicPr>
        <p:blipFill>
          <a:blip r:embed="rId3"/>
          <a:srcRect/>
          <a:stretch>
            <a:fillRect/>
          </a:stretch>
        </p:blipFill>
        <p:spPr bwMode="auto">
          <a:xfrm>
            <a:off x="285751" y="4357689"/>
            <a:ext cx="4953000" cy="23574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Биопотенциалдар</a:t>
            </a:r>
            <a:br>
              <a:rPr lang="kk-KZ">
                <a:latin typeface="Times New Roman" pitchFamily="18" charset="0"/>
                <a:cs typeface="Times New Roman" pitchFamily="18" charset="0"/>
              </a:rPr>
            </a:br>
            <a:endParaRPr lang="ru-RU">
              <a:latin typeface="Times New Roman" pitchFamily="18" charset="0"/>
              <a:cs typeface="Times New Roman" pitchFamily="18" charset="0"/>
            </a:endParaRPr>
          </a:p>
        </p:txBody>
      </p:sp>
      <p:sp>
        <p:nvSpPr>
          <p:cNvPr id="13315" name="Содержимое 2"/>
          <p:cNvSpPr>
            <a:spLocks noGrp="1"/>
          </p:cNvSpPr>
          <p:nvPr>
            <p:ph idx="1"/>
          </p:nvPr>
        </p:nvSpPr>
        <p:spPr/>
        <p:txBody>
          <a:bodyPr/>
          <a:lstStyle/>
          <a:p>
            <a:pPr eaLnBrk="1" hangingPunct="1"/>
            <a:r>
              <a:rPr lang="kk-KZ">
                <a:latin typeface="Times New Roman" pitchFamily="18" charset="0"/>
                <a:cs typeface="Times New Roman" pitchFamily="18" charset="0"/>
              </a:rPr>
              <a:t>Мембраналық  потенциалдар </a:t>
            </a:r>
          </a:p>
          <a:p>
            <a:pPr eaLnBrk="1" hangingPunct="1"/>
            <a:r>
              <a:rPr lang="kk-KZ">
                <a:latin typeface="Times New Roman" pitchFamily="18" charset="0"/>
                <a:cs typeface="Times New Roman" pitchFamily="18" charset="0"/>
              </a:rPr>
              <a:t>Локальді жауап потенциалы</a:t>
            </a:r>
          </a:p>
          <a:p>
            <a:pPr eaLnBrk="1" hangingPunct="1"/>
            <a:r>
              <a:rPr lang="kk-KZ">
                <a:latin typeface="Times New Roman" pitchFamily="18" charset="0"/>
                <a:cs typeface="Times New Roman" pitchFamily="18" charset="0"/>
              </a:rPr>
              <a:t>Әрекет потенциалы</a:t>
            </a:r>
          </a:p>
          <a:p>
            <a:pPr eaLnBrk="1" hangingPunct="1"/>
            <a:r>
              <a:rPr lang="kk-KZ">
                <a:latin typeface="Times New Roman" pitchFamily="18" charset="0"/>
                <a:cs typeface="Times New Roman" pitchFamily="18" charset="0"/>
              </a:rPr>
              <a:t>Із потенциалы</a:t>
            </a:r>
          </a:p>
          <a:p>
            <a:pPr eaLnBrk="1" hangingPunct="1"/>
            <a:r>
              <a:rPr lang="kk-KZ">
                <a:latin typeface="Times New Roman" pitchFamily="18" charset="0"/>
                <a:cs typeface="Times New Roman" pitchFamily="18" charset="0"/>
              </a:rPr>
              <a:t>Постсинапстық қоздыру потенциалы</a:t>
            </a:r>
          </a:p>
          <a:p>
            <a:pPr eaLnBrk="1" hangingPunct="1"/>
            <a:r>
              <a:rPr lang="kk-KZ">
                <a:latin typeface="Times New Roman" pitchFamily="18" charset="0"/>
                <a:cs typeface="Times New Roman" pitchFamily="18" charset="0"/>
              </a:rPr>
              <a:t>Тежеуші потенциалдар</a:t>
            </a:r>
            <a:endParaRPr lang="ru-RU">
              <a:latin typeface="Times New Roman" pitchFamily="18" charset="0"/>
              <a:cs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76251" y="1428750"/>
            <a:ext cx="11334749" cy="1143000"/>
          </a:xfrm>
        </p:spPr>
        <p:txBody>
          <a:bodyPr>
            <a:normAutofit fontScale="90000"/>
          </a:bodyPr>
          <a:lstStyle/>
          <a:p>
            <a:pPr algn="just"/>
            <a:r>
              <a:rPr lang="kk-KZ" sz="1800" b="1" i="1" dirty="0">
                <a:solidFill>
                  <a:srgbClr val="002060"/>
                </a:solidFill>
                <a:latin typeface="Times New Roman" pitchFamily="18" charset="0"/>
                <a:cs typeface="Times New Roman" pitchFamily="18" charset="0"/>
              </a:rPr>
              <a:t>Қозғыш ұлпалардың биоэлектрлік құбылыстары.</a:t>
            </a:r>
            <a:r>
              <a:rPr lang="kk-KZ" sz="1800" b="1" dirty="0">
                <a:latin typeface="Times New Roman" pitchFamily="18" charset="0"/>
                <a:cs typeface="Times New Roman" pitchFamily="18" charset="0"/>
              </a:rPr>
              <a:t> </a:t>
            </a:r>
            <a:r>
              <a:rPr lang="kk-KZ" sz="1800" dirty="0">
                <a:latin typeface="Times New Roman" pitchFamily="18" charset="0"/>
                <a:cs typeface="Times New Roman" pitchFamily="18" charset="0"/>
              </a:rPr>
              <a:t>Қозғыш ұлпалардың биоэлектрлік құбылысын 18 ғ. соңында Гальвани дәлелдеген. Осы уақытқа дейін Гальванидің 2 тәжірибесі: металды және металсыз тәжірибелері белгілі болды.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kk-KZ" sz="1800" dirty="0">
                <a:latin typeface="Times New Roman" pitchFamily="18" charset="0"/>
                <a:cs typeface="Times New Roman" pitchFamily="18" charset="0"/>
              </a:rPr>
              <a:t>Гальванидің шәкірті Маттеучи көлбақаның артқы аяқтарынан екі жүйке-бұлшықеттік препарат жасайды. Екінші препараттың жүйкесін 1-ші препараттағы бұлшықетке салады да, электр тогымен тітіркендіреді. Осы кезде екі препараттың бұлшықеттері жиырылғандығын анықтайды.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kk-KZ" sz="1800" dirty="0">
                <a:latin typeface="Times New Roman" pitchFamily="18" charset="0"/>
                <a:cs typeface="Times New Roman" pitchFamily="18" charset="0"/>
              </a:rPr>
              <a:t>Қозғыш ұлпалардағы биоэлектрлік құбылыстың бар екендігін кейіннен дәлелдеген Келликер болды. Ол бір бақаның жүрегін оқшаулап алса, екінші бақаның артқы аяқтарынан жүйке-бұлшықеттік препарат жасайды. Жүрекке тікелей жүйке-бұлшықеттік препараттың жүйкесін салғанда, бұлшықеттің жиырылғандығын байқайды.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12291" name="Рисунок 3"/>
          <p:cNvPicPr>
            <a:picLocks noChangeAspect="1" noChangeArrowheads="1"/>
          </p:cNvPicPr>
          <p:nvPr/>
        </p:nvPicPr>
        <p:blipFill>
          <a:blip r:embed="rId2"/>
          <a:srcRect/>
          <a:stretch>
            <a:fillRect/>
          </a:stretch>
        </p:blipFill>
        <p:spPr bwMode="auto">
          <a:xfrm>
            <a:off x="571501" y="3786189"/>
            <a:ext cx="5143500" cy="2643187"/>
          </a:xfrm>
          <a:prstGeom prst="rect">
            <a:avLst/>
          </a:prstGeom>
          <a:noFill/>
          <a:ln w="9525">
            <a:noFill/>
            <a:miter lim="800000"/>
            <a:headEnd/>
            <a:tailEnd/>
          </a:ln>
        </p:spPr>
      </p:pic>
      <p:pic>
        <p:nvPicPr>
          <p:cNvPr id="12292" name="Рисунок 4"/>
          <p:cNvPicPr>
            <a:picLocks noChangeAspect="1" noChangeArrowheads="1"/>
          </p:cNvPicPr>
          <p:nvPr/>
        </p:nvPicPr>
        <p:blipFill>
          <a:blip r:embed="rId3"/>
          <a:srcRect/>
          <a:stretch>
            <a:fillRect/>
          </a:stretch>
        </p:blipFill>
        <p:spPr bwMode="auto">
          <a:xfrm>
            <a:off x="6000751" y="3571875"/>
            <a:ext cx="5619749" cy="28575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kk-KZ" b="1" dirty="0">
                <a:latin typeface="Times New Roman" pitchFamily="18" charset="0"/>
                <a:cs typeface="Times New Roman" pitchFamily="18" charset="0"/>
              </a:rPr>
              <a:t>Жүйке талшықтарының қозуды өткізу механизімі</a:t>
            </a:r>
            <a:r>
              <a:rPr lang="kk-KZ" dirty="0"/>
              <a:t/>
            </a:r>
            <a:br>
              <a:rPr lang="kk-KZ" dirty="0"/>
            </a:br>
            <a:endParaRPr lang="ru-RU" dirty="0"/>
          </a:p>
        </p:txBody>
      </p:sp>
      <p:sp>
        <p:nvSpPr>
          <p:cNvPr id="18435" name="Содержимое 2"/>
          <p:cNvSpPr>
            <a:spLocks noGrp="1"/>
          </p:cNvSpPr>
          <p:nvPr>
            <p:ph idx="1"/>
          </p:nvPr>
        </p:nvSpPr>
        <p:spPr/>
        <p:txBody>
          <a:bodyPr/>
          <a:lstStyle/>
          <a:p>
            <a:pPr eaLnBrk="1" hangingPunct="1">
              <a:lnSpc>
                <a:spcPct val="80000"/>
              </a:lnSpc>
            </a:pPr>
            <a:r>
              <a:rPr lang="kk-KZ" dirty="0">
                <a:latin typeface="Times New Roman" pitchFamily="18" charset="0"/>
                <a:cs typeface="Times New Roman" pitchFamily="18" charset="0"/>
              </a:rPr>
              <a:t>Қозуды өткізу - мембрананың қызметі. Миелинді және  миелинсіз жүйке талшықтарының қозуды өткізу механизмі бірдей емес. Миелинсіз талшықта қозу процесі оның тітіркендрген жерінен қасындағы жерге, одан әрі қарай үздіксіз, өте жай жылжиды. Ал миелин қабығы бар жүйкеде теріс заряд бір Ранвье үзілісінен екіншісіне секіріп өтеді. Миелинсіз талшықтан қозу процесінің өтуін талқыласақ, алдымен тітіркендіргіш әсері орнында қозу процесі </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ӘП</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деполяризация пайда болады. Бұл жердегі мембрананың </a:t>
            </a:r>
            <a:r>
              <a:rPr lang="en-US" dirty="0">
                <a:latin typeface="Times New Roman" pitchFamily="18" charset="0"/>
                <a:cs typeface="Times New Roman" pitchFamily="18" charset="0"/>
              </a:rPr>
              <a:t>Na</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ионына өтімділігі күшейгендіктен сыртқы беті теріс зарядталады да, ішкі беті оң зарядқа ие болады. Жүйке талшығының қозбаған жеріндегі мембрана әдеттегідей сыртқы бетіндегі оң зарядын, ішкі жағындағы сол зарядын сақтап қалады</a:t>
            </a:r>
            <a:r>
              <a:rPr lang="kk-KZ" sz="2200" dirty="0">
                <a:latin typeface="Times New Roman" pitchFamily="18" charset="0"/>
                <a:cs typeface="Times New Roman" pitchFamily="18" charset="0"/>
              </a:rPr>
              <a:t>.</a:t>
            </a:r>
            <a:endParaRPr lang="ru-RU" sz="2100" dirty="0">
              <a:latin typeface="Times New Roman" pitchFamily="18" charset="0"/>
              <a:cs typeface="Times New Roman"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latin typeface="Times New Roman" pitchFamily="18" charset="0"/>
                <a:cs typeface="Times New Roman" pitchFamily="18" charset="0"/>
              </a:rPr>
              <a:t>Қозуды өткізу заңдылықтары</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838200" y="1162594"/>
            <a:ext cx="11140440" cy="5512525"/>
          </a:xfrm>
        </p:spPr>
        <p:txBody>
          <a:bodyPr>
            <a:noAutofit/>
          </a:bodyPr>
          <a:lstStyle/>
          <a:p>
            <a:pPr algn="just"/>
            <a:r>
              <a:rPr lang="ru-RU" sz="1600" dirty="0" err="1">
                <a:latin typeface="Times New Roman" pitchFamily="18" charset="0"/>
                <a:cs typeface="Times New Roman" pitchFamily="18" charset="0"/>
              </a:rPr>
              <a:t>Жүйке арқылы қозудың өтуіне </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таралуына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тән бірнеше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ерекшеліктер</a:t>
            </a:r>
            <a:r>
              <a:rPr lang="ru-RU" sz="1600" dirty="0">
                <a:latin typeface="Times New Roman" pitchFamily="18" charset="0"/>
                <a:cs typeface="Times New Roman" pitchFamily="18" charset="0"/>
              </a:rPr>
              <a:t> бар.</a:t>
            </a:r>
          </a:p>
          <a:p>
            <a:pPr algn="just"/>
            <a:r>
              <a:rPr lang="ru-RU" sz="1600" i="1" dirty="0" err="1">
                <a:latin typeface="Times New Roman" pitchFamily="18" charset="0"/>
                <a:cs typeface="Times New Roman" pitchFamily="18" charset="0"/>
              </a:rPr>
              <a:t>Физиологиялық және анатомиялық тұтастылық.</a:t>
            </a:r>
            <a:r>
              <a:rPr lang="ru-RU" sz="1600" dirty="0" err="1">
                <a:latin typeface="Times New Roman" pitchFamily="18" charset="0"/>
                <a:cs typeface="Times New Roman" pitchFamily="18" charset="0"/>
              </a:rPr>
              <a:t>Жүйке талшығы морфологиялық функциональдық зақымданбаған, сау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керек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Мұны жүйке талшықтың анатомиялық және физиологиялық біртұтастылық заңы деп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аталады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Егер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талшықты кесіп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қиса 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оның бір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бөліміне жоғарғы </a:t>
            </a:r>
            <a:r>
              <a:rPr lang="ru-RU" sz="1600" dirty="0">
                <a:latin typeface="Times New Roman" pitchFamily="18" charset="0"/>
                <a:cs typeface="Times New Roman" pitchFamily="18" charset="0"/>
              </a:rPr>
              <a:t>не </a:t>
            </a:r>
            <a:r>
              <a:rPr lang="ru-RU" sz="1600" dirty="0" err="1">
                <a:latin typeface="Times New Roman" pitchFamily="18" charset="0"/>
                <a:cs typeface="Times New Roman" pitchFamily="18" charset="0"/>
              </a:rPr>
              <a:t>төменгі температурамен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заттармен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анестетиктермен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әсер етсе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арқылы қозу өтпейді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Мысалы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жергілікті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анестетиктердің </a:t>
            </a:r>
            <a:r>
              <a:rPr lang="ru-RU" sz="1600" dirty="0">
                <a:latin typeface="Times New Roman" pitchFamily="18" charset="0"/>
                <a:cs typeface="Times New Roman" pitchFamily="18" charset="0"/>
              </a:rPr>
              <a:t>(новокаин, </a:t>
            </a:r>
            <a:r>
              <a:rPr lang="ru-RU" sz="1600" dirty="0" err="1">
                <a:latin typeface="Times New Roman" pitchFamily="18" charset="0"/>
                <a:cs typeface="Times New Roman" pitchFamily="18" charset="0"/>
              </a:rPr>
              <a:t>лидокаин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 </a:t>
            </a:r>
            <a:r>
              <a:rPr lang="ru-RU" sz="1600" dirty="0">
                <a:latin typeface="Times New Roman" pitchFamily="18" charset="0"/>
                <a:cs typeface="Times New Roman" pitchFamily="18" charset="0"/>
              </a:rPr>
              <a:t>т.б.) </a:t>
            </a:r>
            <a:r>
              <a:rPr lang="ru-RU" sz="1600" dirty="0" err="1">
                <a:latin typeface="Times New Roman" pitchFamily="18" charset="0"/>
                <a:cs typeface="Times New Roman" pitchFamily="18" charset="0"/>
              </a:rPr>
              <a:t>әсері потенциалға тәуелді</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каналдарының тосқауылына негізделеді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Сезгіш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талшықтарының физиологиялық тұтастығының бұзылуы анестезияны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(сезгіштіктің жойылуы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тудырады</a:t>
            </a:r>
            <a:r>
              <a:rPr lang="ru-RU" sz="1600" dirty="0">
                <a:latin typeface="Times New Roman" pitchFamily="18" charset="0"/>
                <a:cs typeface="Times New Roman" pitchFamily="18" charset="0"/>
              </a:rPr>
              <a:t>.</a:t>
            </a:r>
          </a:p>
          <a:p>
            <a:pPr algn="just"/>
            <a:r>
              <a:rPr lang="ru-RU" sz="1600" i="1" dirty="0" err="1">
                <a:latin typeface="Times New Roman" pitchFamily="18" charset="0"/>
                <a:cs typeface="Times New Roman" pitchFamily="18" charset="0"/>
              </a:rPr>
              <a:t>Қозудың екі</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бағытта өткізу.</a:t>
            </a:r>
            <a:r>
              <a:rPr lang="ru-RU" sz="1600" dirty="0" err="1">
                <a:latin typeface="Times New Roman" pitchFamily="18" charset="0"/>
                <a:cs typeface="Times New Roman" pitchFamily="18" charset="0"/>
              </a:rPr>
              <a:t>Жүйке талшығы қозуды екі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бағытта </a:t>
            </a:r>
            <a:r>
              <a:rPr lang="ru-RU" sz="1600" dirty="0">
                <a:latin typeface="Times New Roman" pitchFamily="18" charset="0"/>
                <a:cs typeface="Times New Roman" pitchFamily="18" charset="0"/>
              </a:rPr>
              <a:t>да </a:t>
            </a:r>
            <a:r>
              <a:rPr lang="ru-RU" sz="1600" dirty="0" err="1">
                <a:latin typeface="Times New Roman" pitchFamily="18" charset="0"/>
                <a:cs typeface="Times New Roman" pitchFamily="18" charset="0"/>
              </a:rPr>
              <a:t>өткізе алады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Бұл заңдылықты </a:t>
            </a:r>
            <a:r>
              <a:rPr lang="ru-RU" sz="1600" dirty="0">
                <a:latin typeface="Times New Roman" pitchFamily="18" charset="0"/>
                <a:cs typeface="Times New Roman" pitchFamily="18" charset="0"/>
              </a:rPr>
              <a:t>1877 </a:t>
            </a:r>
            <a:r>
              <a:rPr lang="ru-RU" sz="1600" dirty="0" err="1">
                <a:latin typeface="Times New Roman" pitchFamily="18" charset="0"/>
                <a:cs typeface="Times New Roman" pitchFamily="18" charset="0"/>
              </a:rPr>
              <a:t>жылы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өз тәжірибесінде орыс</a:t>
            </a:r>
            <a:r>
              <a:rPr lang="ru-RU" sz="1600" dirty="0">
                <a:latin typeface="Times New Roman" pitchFamily="18" charset="0"/>
                <a:cs typeface="Times New Roman" pitchFamily="18" charset="0"/>
              </a:rPr>
              <a:t> гистолог </a:t>
            </a:r>
            <a:r>
              <a:rPr lang="ru-RU" sz="1600" dirty="0" err="1">
                <a:latin typeface="Times New Roman" pitchFamily="18" charset="0"/>
                <a:cs typeface="Times New Roman" pitchFamily="18" charset="0"/>
              </a:rPr>
              <a:t>және </a:t>
            </a:r>
            <a:r>
              <a:rPr lang="ru-RU" sz="1600" dirty="0">
                <a:latin typeface="Times New Roman" pitchFamily="18" charset="0"/>
                <a:cs typeface="Times New Roman" pitchFamily="18" charset="0"/>
              </a:rPr>
              <a:t>физиолог. А.И. Бабухин </a:t>
            </a:r>
            <a:r>
              <a:rPr lang="ru-RU" sz="1600" dirty="0" err="1">
                <a:latin typeface="Times New Roman" pitchFamily="18" charset="0"/>
                <a:cs typeface="Times New Roman" pitchFamily="18" charset="0"/>
              </a:rPr>
              <a:t>дәлелдеген</a:t>
            </a:r>
            <a:r>
              <a:rPr lang="ru-RU" sz="1600" dirty="0">
                <a:latin typeface="Times New Roman" pitchFamily="18" charset="0"/>
                <a:cs typeface="Times New Roman" pitchFamily="18" charset="0"/>
              </a:rPr>
              <a:t>.</a:t>
            </a:r>
          </a:p>
          <a:p>
            <a:pPr algn="just"/>
            <a:r>
              <a:rPr lang="ru-RU" sz="1600" i="1" dirty="0" err="1">
                <a:latin typeface="Times New Roman" pitchFamily="18" charset="0"/>
                <a:cs typeface="Times New Roman" pitchFamily="18" charset="0"/>
              </a:rPr>
              <a:t>Қозуды оқшауланған түрде өткізу.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бағаналары әдетте көптеген жүйке талшықтарының құралған.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қозғалтқыш, сезгіш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 вегетавтивтік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талшықтары болады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бірақ оның әрбіреуінен өтетін әсер ету</a:t>
            </a:r>
            <a:r>
              <a:rPr lang="ru-RU" sz="1600" dirty="0">
                <a:latin typeface="Times New Roman" pitchFamily="18" charset="0"/>
                <a:cs typeface="Times New Roman" pitchFamily="18" charset="0"/>
              </a:rPr>
              <a:t> потенциалы </a:t>
            </a:r>
            <a:r>
              <a:rPr lang="ru-RU" sz="1600" dirty="0" err="1">
                <a:latin typeface="Times New Roman" pitchFamily="18" charset="0"/>
                <a:cs typeface="Times New Roman" pitchFamily="18" charset="0"/>
              </a:rPr>
              <a:t>көршілестерге өтпейді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Мұндай жүйке талшықтарының ерекшелігі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келесілерге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негізделеді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талшықтары </a:t>
            </a:r>
            <a:r>
              <a:rPr lang="ru-RU" sz="1600" dirty="0">
                <a:latin typeface="Times New Roman" pitchFamily="18" charset="0"/>
                <a:cs typeface="Times New Roman" pitchFamily="18" charset="0"/>
              </a:rPr>
              <a:t>мен </a:t>
            </a:r>
            <a:r>
              <a:rPr lang="ru-RU" sz="1600" dirty="0" err="1">
                <a:latin typeface="Times New Roman" pitchFamily="18" charset="0"/>
                <a:cs typeface="Times New Roman" pitchFamily="18" charset="0"/>
              </a:rPr>
              <a:t>олардың шоқтарын қоршап тұратын қабықтың болуымен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нәтижесінде қозу бір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талшықтан екінші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талшыққа өтпейді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жасуша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аралық сұйықтықтың қарсы тұруы </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талшықтар арасындағы сұйықтық аксондардың мембраналарына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қарағанда тоққа </a:t>
            </a:r>
            <a:r>
              <a:rPr lang="ru-RU" sz="1600" dirty="0">
                <a:latin typeface="Times New Roman" pitchFamily="18" charset="0"/>
                <a:cs typeface="Times New Roman" pitchFamily="18" charset="0"/>
              </a:rPr>
              <a:t>аз </a:t>
            </a:r>
            <a:r>
              <a:rPr lang="ru-RU" sz="1600" dirty="0" err="1">
                <a:latin typeface="Times New Roman" pitchFamily="18" charset="0"/>
                <a:cs typeface="Times New Roman" pitchFamily="18" charset="0"/>
              </a:rPr>
              <a:t>тосқауыл қояды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сондықтан тоқ талшықтар арасындағы кеңістіктерде ашылып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көршілес талшықтарға жетпейді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Осыған орай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өзіндегі әр түрлі талшықтар арқылы түрлі шеткі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мүшелерге импульстер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жеткізіп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олардың қызметін өзгертеді.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Мәселен, кезеген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 көкірек қуысындағы барлық мүшелерді, құрсақ қуысындағы көптеген мүшелерді жабдықтайды.</a:t>
            </a:r>
            <a:endParaRPr lang="ru-RU" sz="1600" dirty="0">
              <a:latin typeface="Times New Roman" pitchFamily="18" charset="0"/>
              <a:cs typeface="Times New Roman" pitchFamily="18" charset="0"/>
            </a:endParaRPr>
          </a:p>
          <a:p>
            <a:pPr algn="just"/>
            <a:r>
              <a:rPr lang="ru-RU" sz="1600" i="1" dirty="0" err="1">
                <a:latin typeface="Times New Roman" pitchFamily="18" charset="0"/>
                <a:cs typeface="Times New Roman" pitchFamily="18" charset="0"/>
              </a:rPr>
              <a:t>Жүйке талшығының салыстырмалы</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қажымайтындығы</a:t>
            </a:r>
            <a:r>
              <a:rPr lang="ru-RU" sz="1600" dirty="0" err="1">
                <a:latin typeface="Times New Roman" pitchFamily="18" charset="0"/>
                <a:cs typeface="Times New Roman" pitchFamily="18" charset="0"/>
              </a:rPr>
              <a:t>.</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Егер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жүйке-ет препаратын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ұзақ уақыт ырғақты тітіркендірсек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біраздан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кейін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шаршап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жиырылуын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тоқтатады, </a:t>
            </a:r>
            <a:r>
              <a:rPr lang="ru-RU" sz="1600" dirty="0">
                <a:latin typeface="Times New Roman" pitchFamily="18" charset="0"/>
                <a:cs typeface="Times New Roman" pitchFamily="18" charset="0"/>
              </a:rPr>
              <a:t>ал </a:t>
            </a:r>
            <a:r>
              <a:rPr lang="ru-RU" sz="1600" dirty="0" err="1">
                <a:latin typeface="Times New Roman" pitchFamily="18" charset="0"/>
                <a:cs typeface="Times New Roman" pitchFamily="18" charset="0"/>
              </a:rPr>
              <a:t>жүйке қозу өткізу қабілетін жоғалтпайды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Бұл қасиетті </a:t>
            </a:r>
            <a:r>
              <a:rPr lang="ru-RU" sz="1600" dirty="0">
                <a:latin typeface="Times New Roman" pitchFamily="18" charset="0"/>
                <a:cs typeface="Times New Roman" pitchFamily="18" charset="0"/>
              </a:rPr>
              <a:t>1883 </a:t>
            </a:r>
            <a:r>
              <a:rPr lang="ru-RU" sz="1600" dirty="0" err="1">
                <a:latin typeface="Times New Roman" pitchFamily="18" charset="0"/>
                <a:cs typeface="Times New Roman" pitchFamily="18" charset="0"/>
              </a:rPr>
              <a:t>жылы</a:t>
            </a:r>
            <a:r>
              <a:rPr lang="ru-RU" sz="1600" dirty="0">
                <a:latin typeface="Times New Roman" pitchFamily="18" charset="0"/>
                <a:cs typeface="Times New Roman" pitchFamily="18" charset="0"/>
              </a:rPr>
              <a:t> Н.Е.Введенский </a:t>
            </a:r>
            <a:r>
              <a:rPr lang="ru-RU" sz="1600" dirty="0" err="1">
                <a:latin typeface="Times New Roman" pitchFamily="18" charset="0"/>
                <a:cs typeface="Times New Roman" pitchFamily="18" charset="0"/>
              </a:rPr>
              <a:t>байқаған</a:t>
            </a:r>
            <a:r>
              <a:rPr lang="ru-RU" sz="1600" dirty="0">
                <a:latin typeface="Times New Roman" pitchFamily="18" charset="0"/>
                <a:cs typeface="Times New Roman" pitchFamily="18" charset="0"/>
              </a:rPr>
              <a:t>.</a:t>
            </a:r>
          </a:p>
          <a:p>
            <a:endParaRPr lang="ru-RU"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Қозғыштықтың  өлшемдері</a:t>
            </a:r>
            <a:r>
              <a:rPr lang="kk-KZ"/>
              <a:t/>
            </a:r>
            <a:br>
              <a:rPr lang="kk-KZ"/>
            </a:br>
            <a:endParaRPr lang="ru-RU"/>
          </a:p>
        </p:txBody>
      </p:sp>
      <p:sp>
        <p:nvSpPr>
          <p:cNvPr id="12291" name="Содержимое 2"/>
          <p:cNvSpPr>
            <a:spLocks noGrp="1"/>
          </p:cNvSpPr>
          <p:nvPr>
            <p:ph idx="1"/>
          </p:nvPr>
        </p:nvSpPr>
        <p:spPr/>
        <p:txBody>
          <a:bodyPr/>
          <a:lstStyle/>
          <a:p>
            <a:pPr eaLnBrk="1" hangingPunct="1">
              <a:lnSpc>
                <a:spcPct val="80000"/>
              </a:lnSpc>
            </a:pPr>
            <a:r>
              <a:rPr lang="kk-KZ" sz="2800" b="1">
                <a:latin typeface="Times New Roman" pitchFamily="18" charset="0"/>
                <a:cs typeface="Times New Roman" pitchFamily="18" charset="0"/>
              </a:rPr>
              <a:t>Әсердің пайдалы уақыты. </a:t>
            </a:r>
            <a:r>
              <a:rPr lang="kk-KZ" sz="2200">
                <a:latin typeface="Times New Roman" pitchFamily="18" charset="0"/>
                <a:cs typeface="Times New Roman" pitchFamily="18" charset="0"/>
              </a:rPr>
              <a:t>Тітіркендіргіш күші мен әсердің ұзақтығы арасындағы байланысты Дж Гоорвег пен М. Вейсс қисық сызық арқылы көрсетті. Ол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күш пен уақыт</a:t>
            </a:r>
            <a:r>
              <a:rPr lang="en-US" sz="2200">
                <a:latin typeface="Times New Roman" pitchFamily="18" charset="0"/>
                <a:cs typeface="Times New Roman" pitchFamily="18" charset="0"/>
              </a:rPr>
              <a:t>’’ </a:t>
            </a:r>
            <a:r>
              <a:rPr lang="kk-KZ" sz="2200">
                <a:latin typeface="Times New Roman" pitchFamily="18" charset="0"/>
                <a:cs typeface="Times New Roman" pitchFamily="18" charset="0"/>
              </a:rPr>
              <a:t>сызығы деп аталады.</a:t>
            </a:r>
          </a:p>
          <a:p>
            <a:pPr eaLnBrk="1" hangingPunct="1">
              <a:lnSpc>
                <a:spcPct val="80000"/>
              </a:lnSpc>
            </a:pPr>
            <a:r>
              <a:rPr lang="kk-KZ" sz="2800" b="1">
                <a:latin typeface="Times New Roman" pitchFamily="18" charset="0"/>
                <a:cs typeface="Times New Roman" pitchFamily="18" charset="0"/>
              </a:rPr>
              <a:t>Хронаксия. </a:t>
            </a:r>
            <a:r>
              <a:rPr lang="kk-KZ" sz="2200">
                <a:latin typeface="Times New Roman" pitchFamily="18" charset="0"/>
                <a:cs typeface="Times New Roman" pitchFamily="18" charset="0"/>
              </a:rPr>
              <a:t>Хронаксия деп ұлпаны қоздыратын реобазаға тең күш әсерінің ең қысқа уақытын айтады.</a:t>
            </a:r>
          </a:p>
          <a:p>
            <a:pPr eaLnBrk="1" hangingPunct="1">
              <a:lnSpc>
                <a:spcPct val="80000"/>
              </a:lnSpc>
            </a:pPr>
            <a:r>
              <a:rPr lang="kk-KZ" sz="2800" b="1">
                <a:latin typeface="Times New Roman" pitchFamily="18" charset="0"/>
                <a:cs typeface="Times New Roman" pitchFamily="18" charset="0"/>
              </a:rPr>
              <a:t>Аккомодация  жылдамдығы</a:t>
            </a:r>
            <a:r>
              <a:rPr lang="kk-KZ" sz="2200" b="1">
                <a:latin typeface="Times New Roman" pitchFamily="18" charset="0"/>
                <a:cs typeface="Times New Roman" pitchFamily="18" charset="0"/>
              </a:rPr>
              <a:t>.  </a:t>
            </a:r>
            <a:r>
              <a:rPr lang="kk-KZ" sz="2200">
                <a:latin typeface="Times New Roman" pitchFamily="18" charset="0"/>
                <a:cs typeface="Times New Roman" pitchFamily="18" charset="0"/>
              </a:rPr>
              <a:t>Аккоммодация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лат.бейімделу</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  Аккомодация жылдамдығы  ұлпаның  қозғыш  дәрежесін анықтайды.</a:t>
            </a:r>
          </a:p>
          <a:p>
            <a:pPr eaLnBrk="1" hangingPunct="1">
              <a:lnSpc>
                <a:spcPct val="80000"/>
              </a:lnSpc>
            </a:pPr>
            <a:r>
              <a:rPr lang="kk-KZ" sz="2800" b="1">
                <a:latin typeface="Times New Roman" pitchFamily="18" charset="0"/>
                <a:cs typeface="Times New Roman" pitchFamily="18" charset="0"/>
              </a:rPr>
              <a:t>Лабилдік.</a:t>
            </a:r>
            <a:r>
              <a:rPr lang="kk-KZ" sz="2200" b="1">
                <a:latin typeface="Times New Roman" pitchFamily="18" charset="0"/>
                <a:cs typeface="Times New Roman" pitchFamily="18" charset="0"/>
              </a:rPr>
              <a:t>  </a:t>
            </a:r>
            <a:r>
              <a:rPr lang="kk-KZ" sz="2200">
                <a:latin typeface="Times New Roman" pitchFamily="18" charset="0"/>
                <a:cs typeface="Times New Roman" pitchFamily="18" charset="0"/>
              </a:rPr>
              <a:t>Лабилдік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лат.-құнақылық, тұрақсыздық </a:t>
            </a:r>
            <a:r>
              <a:rPr lang="en-US" sz="2200">
                <a:latin typeface="Times New Roman" pitchFamily="18" charset="0"/>
                <a:cs typeface="Times New Roman" pitchFamily="18" charset="0"/>
              </a:rPr>
              <a:t>)</a:t>
            </a:r>
            <a:r>
              <a:rPr lang="kk-KZ" sz="2200">
                <a:latin typeface="Times New Roman" pitchFamily="18" charset="0"/>
                <a:cs typeface="Times New Roman" pitchFamily="18" charset="0"/>
              </a:rPr>
              <a:t>. Лабилділік деп тітіркендіру санына сәйкес 1 секунд ішінде пайда болатын қозудың ең жоғарғы санын айтады.</a:t>
            </a:r>
            <a:endParaRPr lang="ru-RU" sz="2200" b="1">
              <a:latin typeface="Times New Roman" pitchFamily="18" charset="0"/>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Times New Roman" pitchFamily="18" charset="0"/>
                <a:cs typeface="Times New Roman" pitchFamily="18" charset="0"/>
              </a:rPr>
              <a:t>Физиология </a:t>
            </a:r>
            <a:r>
              <a:rPr lang="ru-RU" b="1" dirty="0" err="1">
                <a:latin typeface="Times New Roman" pitchFamily="18" charset="0"/>
                <a:cs typeface="Times New Roman" pitchFamily="18" charset="0"/>
              </a:rPr>
              <a:t>дамуының қысқа тарихы</a:t>
            </a:r>
            <a:r>
              <a:rPr lang="ru-RU" b="1" dirty="0">
                <a:latin typeface="Times New Roman" pitchFamily="18" charset="0"/>
                <a:cs typeface="Times New Roman" pitchFamily="18" charset="0"/>
              </a:rPr>
              <a:t>.</a:t>
            </a:r>
            <a:endParaRPr lang="ru-RU" dirty="0"/>
          </a:p>
        </p:txBody>
      </p:sp>
      <p:sp>
        <p:nvSpPr>
          <p:cNvPr id="3" name="Содержимое 2"/>
          <p:cNvSpPr>
            <a:spLocks noGrp="1"/>
          </p:cNvSpPr>
          <p:nvPr>
            <p:ph idx="1"/>
          </p:nvPr>
        </p:nvSpPr>
        <p:spPr>
          <a:xfrm>
            <a:off x="838200" y="1612232"/>
            <a:ext cx="10515600" cy="5245768"/>
          </a:xfrm>
        </p:spPr>
        <p:txBody>
          <a:bodyPr>
            <a:normAutofit fontScale="55000" lnSpcReduction="20000"/>
          </a:bodyPr>
          <a:lstStyle/>
          <a:p>
            <a:pPr algn="just">
              <a:buNone/>
            </a:pPr>
            <a:r>
              <a:rPr lang="ru-RU" sz="2900" dirty="0">
                <a:latin typeface="Times New Roman" pitchFamily="18" charset="0"/>
                <a:cs typeface="Times New Roman" pitchFamily="18" charset="0"/>
              </a:rPr>
              <a:t>    </a:t>
            </a:r>
            <a:r>
              <a:rPr lang="ru-RU" sz="3300" dirty="0">
                <a:latin typeface="Times New Roman" pitchFamily="18" charset="0"/>
                <a:cs typeface="Times New Roman" pitchFamily="18" charset="0"/>
              </a:rPr>
              <a:t>Организм </a:t>
            </a:r>
            <a:r>
              <a:rPr lang="ru-RU" sz="3300" dirty="0" err="1">
                <a:latin typeface="Times New Roman" pitchFamily="18" charset="0"/>
                <a:cs typeface="Times New Roman" pitchFamily="18" charset="0"/>
              </a:rPr>
              <a:t>қызметтері 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өз пікірлерін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айтқандар </a:t>
            </a:r>
            <a:r>
              <a:rPr lang="ru-RU" sz="3300" dirty="0">
                <a:latin typeface="Times New Roman" pitchFamily="18" charset="0"/>
                <a:cs typeface="Times New Roman" pitchFamily="18" charset="0"/>
              </a:rPr>
              <a:t>- </a:t>
            </a:r>
            <a:r>
              <a:rPr lang="ru-RU" sz="3300" i="1" dirty="0">
                <a:latin typeface="Times New Roman" pitchFamily="18" charset="0"/>
                <a:cs typeface="Times New Roman" pitchFamily="18" charset="0"/>
              </a:rPr>
              <a:t>Гиппократ</a:t>
            </a:r>
            <a:r>
              <a:rPr lang="ru-RU" sz="3300" dirty="0">
                <a:latin typeface="Times New Roman" pitchFamily="18" charset="0"/>
                <a:cs typeface="Times New Roman" pitchFamily="18" charset="0"/>
              </a:rPr>
              <a:t> (медицина </a:t>
            </a:r>
            <a:r>
              <a:rPr lang="ru-RU" sz="3300" dirty="0" err="1">
                <a:latin typeface="Times New Roman" pitchFamily="18" charset="0"/>
                <a:cs typeface="Times New Roman" pitchFamily="18" charset="0"/>
              </a:rPr>
              <a:t>атасы</a:t>
            </a:r>
            <a:r>
              <a:rPr lang="ru-RU" sz="3300" dirty="0">
                <a:latin typeface="Times New Roman" pitchFamily="18" charset="0"/>
                <a:cs typeface="Times New Roman" pitchFamily="18" charset="0"/>
              </a:rPr>
              <a:t>), </a:t>
            </a:r>
            <a:r>
              <a:rPr lang="ru-RU" sz="3300" i="1" dirty="0">
                <a:latin typeface="Times New Roman" pitchFamily="18" charset="0"/>
                <a:cs typeface="Times New Roman" pitchFamily="18" charset="0"/>
              </a:rPr>
              <a:t>Аристотель</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бірінші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оқытушы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Ежелгі</a:t>
            </a:r>
            <a:r>
              <a:rPr lang="ru-RU" sz="3300" dirty="0">
                <a:latin typeface="Times New Roman" pitchFamily="18" charset="0"/>
                <a:cs typeface="Times New Roman" pitchFamily="18" charset="0"/>
              </a:rPr>
              <a:t> Рим, </a:t>
            </a:r>
            <a:r>
              <a:rPr lang="ru-RU" sz="3300" i="1" dirty="0">
                <a:latin typeface="Times New Roman" pitchFamily="18" charset="0"/>
                <a:cs typeface="Times New Roman" pitchFamily="18" charset="0"/>
              </a:rPr>
              <a:t>Клавдий Гален</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эксперименталдық медицинаның негізін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қалады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Физиологияның дамуында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анатомиядағы табыстар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көп әсер етті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А.Везалийдің </a:t>
            </a:r>
            <a:r>
              <a:rPr lang="ru-RU" sz="3300" dirty="0">
                <a:latin typeface="Times New Roman" pitchFamily="18" charset="0"/>
                <a:cs typeface="Times New Roman" pitchFamily="18" charset="0"/>
              </a:rPr>
              <a:t>«Адам </a:t>
            </a:r>
            <a:r>
              <a:rPr lang="ru-RU" sz="3300" dirty="0" err="1">
                <a:latin typeface="Times New Roman" pitchFamily="18" charset="0"/>
                <a:cs typeface="Times New Roman" pitchFamily="18" charset="0"/>
              </a:rPr>
              <a:t>денесінің құрылысы 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деген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кітабы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көп жаңалықтарды ашуға себеп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болды</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XVII</a:t>
            </a:r>
            <a:r>
              <a:rPr lang="ru-RU" sz="3300" dirty="0" err="1">
                <a:latin typeface="Times New Roman" pitchFamily="18" charset="0"/>
                <a:cs typeface="Times New Roman" pitchFamily="18" charset="0"/>
              </a:rPr>
              <a:t>ғ.ғылыми </a:t>
            </a:r>
            <a:r>
              <a:rPr lang="ru-RU" sz="3300" dirty="0">
                <a:latin typeface="Times New Roman" pitchFamily="18" charset="0"/>
                <a:cs typeface="Times New Roman" pitchFamily="18" charset="0"/>
              </a:rPr>
              <a:t>физиология </a:t>
            </a:r>
            <a:r>
              <a:rPr lang="ru-RU" sz="3300" dirty="0" err="1">
                <a:latin typeface="Times New Roman" pitchFamily="18" charset="0"/>
                <a:cs typeface="Times New Roman" pitchFamily="18" charset="0"/>
              </a:rPr>
              <a:t>дамыды</a:t>
            </a:r>
            <a:r>
              <a:rPr lang="ru-RU" sz="3300" dirty="0">
                <a:latin typeface="Times New Roman" pitchFamily="18" charset="0"/>
                <a:cs typeface="Times New Roman" pitchFamily="18" charset="0"/>
              </a:rPr>
              <a:t>. Вильям </a:t>
            </a:r>
            <a:r>
              <a:rPr lang="ru-RU" sz="3300" dirty="0" err="1">
                <a:latin typeface="Times New Roman" pitchFamily="18" charset="0"/>
                <a:cs typeface="Times New Roman" pitchFamily="18" charset="0"/>
              </a:rPr>
              <a:t>Гарвей-үлкен қанағу шеңберін ашты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вивисексияны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енгізді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М.Мальпиги</a:t>
            </a:r>
            <a:r>
              <a:rPr lang="ru-RU" sz="3300" dirty="0">
                <a:latin typeface="Times New Roman" pitchFamily="18" charset="0"/>
                <a:cs typeface="Times New Roman" pitchFamily="18" charset="0"/>
              </a:rPr>
              <a:t> артерия мен </a:t>
            </a:r>
            <a:r>
              <a:rPr lang="ru-RU" sz="3300" dirty="0" err="1">
                <a:latin typeface="Times New Roman" pitchFamily="18" charset="0"/>
                <a:cs typeface="Times New Roman" pitchFamily="18" charset="0"/>
              </a:rPr>
              <a:t>веналардың капиллярлар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арқылы байланысатынын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көрсетті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Физиологияның дамуына</a:t>
            </a:r>
            <a:r>
              <a:rPr lang="ru-RU" sz="3300" dirty="0">
                <a:latin typeface="Times New Roman" pitchFamily="18" charset="0"/>
                <a:cs typeface="Times New Roman" pitchFamily="18" charset="0"/>
              </a:rPr>
              <a:t> Рене </a:t>
            </a:r>
            <a:r>
              <a:rPr lang="ru-RU" sz="3300" dirty="0" err="1">
                <a:latin typeface="Times New Roman" pitchFamily="18" charset="0"/>
                <a:cs typeface="Times New Roman" pitchFamily="18" charset="0"/>
              </a:rPr>
              <a:t>Декарттың рефлексты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ашуы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өте маңызды болып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табылады</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XVIII-XIX</a:t>
            </a:r>
            <a:r>
              <a:rPr lang="ru-RU" sz="3300" dirty="0" err="1">
                <a:latin typeface="Times New Roman" pitchFamily="18" charset="0"/>
                <a:cs typeface="Times New Roman" pitchFamily="18" charset="0"/>
              </a:rPr>
              <a:t>ғғ.</a:t>
            </a:r>
            <a:r>
              <a:rPr lang="ru-RU" sz="3300" dirty="0">
                <a:latin typeface="Times New Roman" pitchFamily="18" charset="0"/>
                <a:cs typeface="Times New Roman" pitchFamily="18" charset="0"/>
              </a:rPr>
              <a:t> Ломоносов масса мен </a:t>
            </a:r>
            <a:r>
              <a:rPr lang="ru-RU" sz="3300" dirty="0" err="1">
                <a:latin typeface="Times New Roman" pitchFamily="18" charset="0"/>
                <a:cs typeface="Times New Roman" pitchFamily="18" charset="0"/>
              </a:rPr>
              <a:t>қуат сақталу заңын ашты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Горянинов</a:t>
            </a:r>
            <a:r>
              <a:rPr lang="ru-RU" sz="3300" dirty="0">
                <a:latin typeface="Times New Roman" pitchFamily="18" charset="0"/>
                <a:cs typeface="Times New Roman" pitchFamily="18" charset="0"/>
              </a:rPr>
              <a:t>, Шванн, </a:t>
            </a:r>
            <a:r>
              <a:rPr lang="ru-RU" sz="3300" dirty="0" err="1">
                <a:latin typeface="Times New Roman" pitchFamily="18" charset="0"/>
                <a:cs typeface="Times New Roman" pitchFamily="18" charset="0"/>
              </a:rPr>
              <a:t>және Шлейден-ағзаның жасушалардан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тұратынын </a:t>
            </a:r>
            <a:r>
              <a:rPr lang="ru-RU" sz="3300" dirty="0">
                <a:latin typeface="Times New Roman" pitchFamily="18" charset="0"/>
                <a:cs typeface="Times New Roman" pitchFamily="18" charset="0"/>
              </a:rPr>
              <a:t>ашты.1859ж. Дарвин </a:t>
            </a:r>
            <a:r>
              <a:rPr lang="ru-RU" sz="3300" dirty="0" err="1">
                <a:latin typeface="Times New Roman" pitchFamily="18" charset="0"/>
                <a:cs typeface="Times New Roman" pitchFamily="18" charset="0"/>
              </a:rPr>
              <a:t>эфолюциялық ілімді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дүниеге келтірді</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XIX </a:t>
            </a:r>
            <a:r>
              <a:rPr lang="ru-RU" sz="3300" dirty="0" err="1">
                <a:latin typeface="Times New Roman" pitchFamily="18" charset="0"/>
                <a:cs typeface="Times New Roman" pitchFamily="18" charset="0"/>
              </a:rPr>
              <a:t>және</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XX</a:t>
            </a:r>
            <a:r>
              <a:rPr lang="ru-RU" sz="3300" dirty="0" err="1">
                <a:latin typeface="Times New Roman" pitchFamily="18" charset="0"/>
                <a:cs typeface="Times New Roman" pitchFamily="18" charset="0"/>
              </a:rPr>
              <a:t>ғ.физиология </a:t>
            </a:r>
            <a:r>
              <a:rPr lang="ru-RU" sz="3300" dirty="0">
                <a:latin typeface="Times New Roman" pitchFamily="18" charset="0"/>
                <a:cs typeface="Times New Roman" pitchFamily="18" charset="0"/>
              </a:rPr>
              <a:t>аса </a:t>
            </a:r>
            <a:r>
              <a:rPr lang="ru-RU" sz="3300" dirty="0" err="1">
                <a:latin typeface="Times New Roman" pitchFamily="18" charset="0"/>
                <a:cs typeface="Times New Roman" pitchFamily="18" charset="0"/>
              </a:rPr>
              <a:t>гүлденуге жетті</a:t>
            </a:r>
            <a:r>
              <a:rPr lang="ru-RU" sz="3300" dirty="0">
                <a:latin typeface="Times New Roman" pitchFamily="18" charset="0"/>
                <a:cs typeface="Times New Roman" pitchFamily="18" charset="0"/>
              </a:rPr>
              <a:t>. Клод Бернар(</a:t>
            </a:r>
            <a:r>
              <a:rPr lang="ru-RU" sz="3300" dirty="0" err="1">
                <a:latin typeface="Times New Roman" pitchFamily="18" charset="0"/>
                <a:cs typeface="Times New Roman" pitchFamily="18" charset="0"/>
              </a:rPr>
              <a:t>фр</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қан тамырлары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тонусының реттелуінде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көміртектік алмасуда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жүйке жүйесінің рөлін зерттеді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Организмнің ішкі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ортасы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түсінік берді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Германияда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Дюбуа-Реймон-электрофизологияның негізін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қалады.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Шерингтон</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жұлын физиологиясын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зерттеді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Кеннон-вегетативтік</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жүйке жүйесін зерттеді</a:t>
            </a:r>
            <a:r>
              <a:rPr lang="ru-RU" sz="3300" dirty="0">
                <a:latin typeface="Times New Roman" pitchFamily="18" charset="0"/>
                <a:cs typeface="Times New Roman" pitchFamily="18" charset="0"/>
              </a:rPr>
              <a:t>. Сеченов, Павлов, Боткин, Бехтерев </a:t>
            </a:r>
            <a:r>
              <a:rPr lang="ru-RU" sz="3300" dirty="0" err="1">
                <a:latin typeface="Times New Roman" pitchFamily="18" charset="0"/>
                <a:cs typeface="Times New Roman" pitchFamily="18" charset="0"/>
              </a:rPr>
              <a:t>нервизмді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дамытты</a:t>
            </a:r>
            <a:r>
              <a:rPr lang="ru-RU" sz="3300" dirty="0">
                <a:latin typeface="Times New Roman" pitchFamily="18" charset="0"/>
                <a:cs typeface="Times New Roman" pitchFamily="18" charset="0"/>
              </a:rPr>
              <a:t>. </a:t>
            </a:r>
            <a:r>
              <a:rPr lang="en-US" sz="3300" dirty="0">
                <a:latin typeface="Times New Roman" pitchFamily="18" charset="0"/>
                <a:cs typeface="Times New Roman" pitchFamily="18" charset="0"/>
              </a:rPr>
              <a:t>XIX</a:t>
            </a:r>
            <a:r>
              <a:rPr lang="ru-RU" sz="3300" dirty="0" err="1">
                <a:latin typeface="Times New Roman" pitchFamily="18" charset="0"/>
                <a:cs typeface="Times New Roman" pitchFamily="18" charset="0"/>
              </a:rPr>
              <a:t>ғ.рефлекторлық доға бөліктерінің рөлі анықталды, жүйке әрекетінің рефлекторлық теориясия</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мидың үлкен шарты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шарлар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маңызы ашылды</a:t>
            </a:r>
            <a:r>
              <a:rPr lang="ru-RU" sz="3300" dirty="0">
                <a:latin typeface="Times New Roman" pitchFamily="18" charset="0"/>
                <a:cs typeface="Times New Roman" pitchFamily="18" charset="0"/>
              </a:rPr>
              <a:t>. И.М.Сеченов «</a:t>
            </a:r>
            <a:r>
              <a:rPr lang="ru-RU" sz="3300" dirty="0" err="1">
                <a:latin typeface="Times New Roman" pitchFamily="18" charset="0"/>
                <a:cs typeface="Times New Roman" pitchFamily="18" charset="0"/>
              </a:rPr>
              <a:t>орыс</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физиологиясының атасы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Ол</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қан газдарды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тасымалдайтынын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ашты</a:t>
            </a:r>
            <a:r>
              <a:rPr lang="ru-RU" sz="3300" dirty="0">
                <a:latin typeface="Times New Roman" pitchFamily="18" charset="0"/>
                <a:cs typeface="Times New Roman" pitchFamily="18" charset="0"/>
              </a:rPr>
              <a:t>. «Ми </a:t>
            </a:r>
            <a:r>
              <a:rPr lang="ru-RU" sz="3300" dirty="0" err="1">
                <a:latin typeface="Times New Roman" pitchFamily="18" charset="0"/>
                <a:cs typeface="Times New Roman" pitchFamily="18" charset="0"/>
              </a:rPr>
              <a:t>рефлексі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деген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кітап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жазды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Идеяларын</a:t>
            </a:r>
            <a:r>
              <a:rPr lang="ru-RU" sz="3300" dirty="0">
                <a:latin typeface="Times New Roman" pitchFamily="18" charset="0"/>
                <a:cs typeface="Times New Roman" pitchFamily="18" charset="0"/>
              </a:rPr>
              <a:t> ары </a:t>
            </a:r>
            <a:r>
              <a:rPr lang="ru-RU" sz="3300" dirty="0" err="1">
                <a:latin typeface="Times New Roman" pitchFamily="18" charset="0"/>
                <a:cs typeface="Times New Roman" pitchFamily="18" charset="0"/>
              </a:rPr>
              <a:t>қарай </a:t>
            </a:r>
            <a:r>
              <a:rPr lang="ru-RU" sz="3300" dirty="0">
                <a:latin typeface="Times New Roman" pitchFamily="18" charset="0"/>
                <a:cs typeface="Times New Roman" pitchFamily="18" charset="0"/>
              </a:rPr>
              <a:t>И.П.Павлов </a:t>
            </a:r>
            <a:r>
              <a:rPr lang="ru-RU" sz="3300" dirty="0" err="1">
                <a:latin typeface="Times New Roman" pitchFamily="18" charset="0"/>
                <a:cs typeface="Times New Roman" pitchFamily="18" charset="0"/>
              </a:rPr>
              <a:t>дамытты</a:t>
            </a:r>
            <a:r>
              <a:rPr lang="ru-RU" sz="3300" dirty="0">
                <a:latin typeface="Times New Roman" pitchFamily="18" charset="0"/>
                <a:cs typeface="Times New Roman" pitchFamily="18" charset="0"/>
              </a:rPr>
              <a:t>. Ухтомский-доминанта </a:t>
            </a:r>
            <a:r>
              <a:rPr lang="ru-RU" sz="3300" dirty="0" err="1">
                <a:latin typeface="Times New Roman" pitchFamily="18" charset="0"/>
                <a:cs typeface="Times New Roman" pitchFamily="18" charset="0"/>
              </a:rPr>
              <a:t>туралы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ілімді</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жасады</a:t>
            </a:r>
            <a:r>
              <a:rPr lang="ru-RU" sz="3300" dirty="0">
                <a:latin typeface="Times New Roman" pitchFamily="18" charset="0"/>
                <a:cs typeface="Times New Roman" pitchFamily="18" charset="0"/>
              </a:rPr>
              <a:t>. И.П.Павлов </a:t>
            </a:r>
            <a:r>
              <a:rPr lang="en-US" sz="3300" dirty="0">
                <a:latin typeface="Times New Roman" pitchFamily="18" charset="0"/>
                <a:cs typeface="Times New Roman" pitchFamily="18" charset="0"/>
              </a:rPr>
              <a:t>XV </a:t>
            </a:r>
            <a:r>
              <a:rPr lang="ru-RU" sz="3300" dirty="0" err="1">
                <a:latin typeface="Times New Roman" pitchFamily="18" charset="0"/>
                <a:cs typeface="Times New Roman" pitchFamily="18" charset="0"/>
              </a:rPr>
              <a:t>Халықаралық конгрессте</a:t>
            </a:r>
            <a:r>
              <a:rPr lang="ru-RU" sz="3300" dirty="0">
                <a:latin typeface="Times New Roman" pitchFamily="18" charset="0"/>
                <a:cs typeface="Times New Roman" pitchFamily="18" charset="0"/>
              </a:rPr>
              <a:t> (1935)</a:t>
            </a:r>
            <a:r>
              <a:rPr lang="ru-RU" sz="3300" dirty="0" err="1">
                <a:latin typeface="Times New Roman" pitchFamily="18" charset="0"/>
                <a:cs typeface="Times New Roman" pitchFamily="18" charset="0"/>
              </a:rPr>
              <a:t>-дүниежүзілік физиологтар</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атасы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деп</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аталды</a:t>
            </a:r>
            <a:r>
              <a:rPr lang="ru-RU" sz="3300" dirty="0">
                <a:latin typeface="Times New Roman" pitchFamily="18" charset="0"/>
                <a:cs typeface="Times New Roman" pitchFamily="18" charset="0"/>
              </a:rPr>
              <a:t>. Павлов </a:t>
            </a:r>
            <a:r>
              <a:rPr lang="ru-RU" sz="3300" dirty="0" err="1">
                <a:latin typeface="Times New Roman" pitchFamily="18" charset="0"/>
                <a:cs typeface="Times New Roman" pitchFamily="18" charset="0"/>
              </a:rPr>
              <a:t>мына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бағыттарды зерттеді</a:t>
            </a:r>
            <a:r>
              <a:rPr lang="ru-RU" sz="3300" dirty="0">
                <a:latin typeface="Times New Roman" pitchFamily="18" charset="0"/>
                <a:cs typeface="Times New Roman" pitchFamily="18" charset="0"/>
              </a:rPr>
              <a:t>:</a:t>
            </a:r>
          </a:p>
          <a:p>
            <a:pPr algn="just"/>
            <a:r>
              <a:rPr lang="ru-RU" sz="3300" dirty="0" err="1">
                <a:latin typeface="Times New Roman" pitchFamily="18" charset="0"/>
                <a:cs typeface="Times New Roman" pitchFamily="18" charset="0"/>
              </a:rPr>
              <a:t>қан айналу</a:t>
            </a:r>
            <a:r>
              <a:rPr lang="ru-RU" sz="3300" dirty="0">
                <a:latin typeface="Times New Roman" pitchFamily="18" charset="0"/>
                <a:cs typeface="Times New Roman" pitchFamily="18" charset="0"/>
              </a:rPr>
              <a:t>;</a:t>
            </a:r>
          </a:p>
          <a:p>
            <a:pPr algn="just"/>
            <a:r>
              <a:rPr lang="ru-RU" sz="3300" dirty="0">
                <a:latin typeface="Times New Roman" pitchFamily="18" charset="0"/>
                <a:cs typeface="Times New Roman" pitchFamily="18" charset="0"/>
              </a:rPr>
              <a:t>ас </a:t>
            </a:r>
            <a:r>
              <a:rPr lang="ru-RU" sz="3300" dirty="0" err="1">
                <a:latin typeface="Times New Roman" pitchFamily="18" charset="0"/>
                <a:cs typeface="Times New Roman" pitchFamily="18" charset="0"/>
              </a:rPr>
              <a:t>қорту</a:t>
            </a:r>
            <a:r>
              <a:rPr lang="ru-RU" sz="3300" dirty="0">
                <a:latin typeface="Times New Roman" pitchFamily="18" charset="0"/>
                <a:cs typeface="Times New Roman" pitchFamily="18" charset="0"/>
              </a:rPr>
              <a:t>;</a:t>
            </a:r>
          </a:p>
          <a:p>
            <a:pPr algn="just"/>
            <a:r>
              <a:rPr lang="ru-RU" sz="3300" dirty="0" err="1">
                <a:latin typeface="Times New Roman" pitchFamily="18" charset="0"/>
                <a:cs typeface="Times New Roman" pitchFamily="18" charset="0"/>
              </a:rPr>
              <a:t>жоғарғы жүйке іс</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әрекеті.</a:t>
            </a:r>
            <a:endParaRPr lang="ru-RU" sz="3300" dirty="0">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336884"/>
            <a:ext cx="10928684" cy="5840079"/>
          </a:xfrm>
        </p:spPr>
        <p:txBody>
          <a:bodyPr>
            <a:normAutofit fontScale="32500" lnSpcReduction="20000"/>
          </a:bodyPr>
          <a:lstStyle/>
          <a:p>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жоғарғы жүйке іс</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әрекетінің (жжіә</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типтері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туралы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ілім</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құрды.</a:t>
            </a:r>
            <a:r>
              <a:rPr lang="ru-RU" sz="4300" b="1" dirty="0">
                <a:latin typeface="Times New Roman" pitchFamily="18" charset="0"/>
                <a:cs typeface="Times New Roman" pitchFamily="18" charset="0"/>
              </a:rPr>
              <a:t> Павлов </a:t>
            </a:r>
            <a:r>
              <a:rPr lang="ru-RU" sz="4300" b="1" dirty="0" err="1">
                <a:latin typeface="Times New Roman" pitchFamily="18" charset="0"/>
                <a:cs typeface="Times New Roman" pitchFamily="18" charset="0"/>
              </a:rPr>
              <a:t>шығармашылығының шыңы үлкен </a:t>
            </a:r>
            <a:r>
              <a:rPr lang="ru-RU" sz="4300" b="1" dirty="0">
                <a:latin typeface="Times New Roman" pitchFamily="18" charset="0"/>
                <a:cs typeface="Times New Roman" pitchFamily="18" charset="0"/>
              </a:rPr>
              <a:t>ми </a:t>
            </a:r>
            <a:r>
              <a:rPr lang="ru-RU" sz="4300" b="1" dirty="0" err="1">
                <a:latin typeface="Times New Roman" pitchFamily="18" charset="0"/>
                <a:cs typeface="Times New Roman" pitchFamily="18" charset="0"/>
              </a:rPr>
              <a:t>қыртысының сигналдық жүйелер туралы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ілімі</a:t>
            </a:r>
            <a:r>
              <a:rPr lang="ru-RU" sz="4300" b="1" dirty="0">
                <a:latin typeface="Times New Roman" pitchFamily="18" charset="0"/>
                <a:cs typeface="Times New Roman" pitchFamily="18" charset="0"/>
              </a:rPr>
              <a:t>. </a:t>
            </a:r>
          </a:p>
          <a:p>
            <a:r>
              <a:rPr lang="ru-RU" sz="4300" b="1" dirty="0" err="1">
                <a:latin typeface="Times New Roman" pitchFamily="18" charset="0"/>
                <a:cs typeface="Times New Roman" pitchFamily="18" charset="0"/>
              </a:rPr>
              <a:t>Павловқа дейін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физиологияда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аналитикалық тәсіл басымды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болса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синтетикалық бағытты жасады</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''Мұсылман елінен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шыққан ғалымдар''</a:t>
            </a:r>
            <a:endParaRPr lang="ru-RU" sz="4300" b="1" dirty="0">
              <a:latin typeface="Times New Roman" pitchFamily="18" charset="0"/>
              <a:cs typeface="Times New Roman" pitchFamily="18" charset="0"/>
            </a:endParaRPr>
          </a:p>
          <a:p>
            <a:r>
              <a:rPr lang="ru-RU" sz="4300" b="1" dirty="0" err="1">
                <a:latin typeface="Times New Roman" pitchFamily="18" charset="0"/>
                <a:cs typeface="Times New Roman" pitchFamily="18" charset="0"/>
              </a:rPr>
              <a:t>Әбу Насыр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Әл Фараби</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екінші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оқытушы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«дәрігер әрбір ағзаның саулығын анықтау үшін, оның жаратылысының қарай атқаратын қызметін білуге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тиіс</a:t>
            </a:r>
            <a:r>
              <a:rPr lang="ru-RU" sz="4300" b="1" dirty="0">
                <a:latin typeface="Times New Roman" pitchFamily="18" charset="0"/>
                <a:cs typeface="Times New Roman" pitchFamily="18" charset="0"/>
              </a:rPr>
              <a:t>» - </a:t>
            </a:r>
            <a:r>
              <a:rPr lang="ru-RU" sz="4300" b="1" dirty="0" err="1">
                <a:latin typeface="Times New Roman" pitchFamily="18" charset="0"/>
                <a:cs typeface="Times New Roman" pitchFamily="18" charset="0"/>
              </a:rPr>
              <a:t>деп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жазды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Дәрігерлерге жеті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міндет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жүктеді.</a:t>
            </a:r>
            <a:r>
              <a:rPr lang="ru-RU" sz="4300" b="1" dirty="0">
                <a:latin typeface="Times New Roman" pitchFamily="18" charset="0"/>
                <a:cs typeface="Times New Roman" pitchFamily="18" charset="0"/>
              </a:rPr>
              <a:t> «Адам </a:t>
            </a:r>
            <a:r>
              <a:rPr lang="ru-RU" sz="4300" b="1" dirty="0" err="1">
                <a:latin typeface="Times New Roman" pitchFamily="18" charset="0"/>
                <a:cs typeface="Times New Roman" pitchFamily="18" charset="0"/>
              </a:rPr>
              <a:t>физиологиясы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оқулығының </a:t>
            </a:r>
            <a:r>
              <a:rPr lang="ru-RU" sz="4300" b="1" dirty="0">
                <a:latin typeface="Times New Roman" pitchFamily="18" charset="0"/>
                <a:cs typeface="Times New Roman" pitchFamily="18" charset="0"/>
              </a:rPr>
              <a:t>13-бетін </a:t>
            </a:r>
            <a:r>
              <a:rPr lang="ru-RU" sz="4300" b="1" dirty="0" err="1">
                <a:latin typeface="Times New Roman" pitchFamily="18" charset="0"/>
                <a:cs typeface="Times New Roman" pitchFamily="18" charset="0"/>
              </a:rPr>
              <a:t>оқы</a:t>
            </a:r>
            <a:r>
              <a:rPr lang="ru-RU" sz="4300" b="1" dirty="0">
                <a:latin typeface="Times New Roman" pitchFamily="18" charset="0"/>
                <a:cs typeface="Times New Roman" pitchFamily="18" charset="0"/>
              </a:rPr>
              <a:t>. Авторы Х.К.Сатбаева,2005ж.). Абу Али ибн Сина(</a:t>
            </a:r>
            <a:r>
              <a:rPr lang="ru-RU" sz="4300" b="1" dirty="0" err="1">
                <a:latin typeface="Times New Roman" pitchFamily="18" charset="0"/>
                <a:cs typeface="Times New Roman" pitchFamily="18" charset="0"/>
              </a:rPr>
              <a:t>Авицина</a:t>
            </a:r>
            <a:r>
              <a:rPr lang="ru-RU" sz="4300" b="1" dirty="0">
                <a:latin typeface="Times New Roman" pitchFamily="18" charset="0"/>
                <a:cs typeface="Times New Roman" pitchFamily="18" charset="0"/>
              </a:rPr>
              <a:t>) «Медицина </a:t>
            </a:r>
            <a:r>
              <a:rPr lang="ru-RU" sz="4300" b="1" dirty="0" err="1">
                <a:latin typeface="Times New Roman" pitchFamily="18" charset="0"/>
                <a:cs typeface="Times New Roman" pitchFamily="18" charset="0"/>
              </a:rPr>
              <a:t>қағидалары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атты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кітап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жазған</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Қазақстан физиологиясының іргетасын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қалаған А.П.Полосухин.Ол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КазМи-да</a:t>
            </a:r>
            <a:r>
              <a:rPr lang="ru-RU" sz="4300" b="1" dirty="0">
                <a:latin typeface="Times New Roman" pitchFamily="18" charset="0"/>
                <a:cs typeface="Times New Roman" pitchFamily="18" charset="0"/>
              </a:rPr>
              <a:t> физиология </a:t>
            </a:r>
            <a:r>
              <a:rPr lang="ru-RU" sz="4300" b="1" dirty="0" err="1">
                <a:latin typeface="Times New Roman" pitchFamily="18" charset="0"/>
                <a:cs typeface="Times New Roman" pitchFamily="18" charset="0"/>
              </a:rPr>
              <a:t>кафедрасын</a:t>
            </a:r>
            <a:r>
              <a:rPr lang="ru-RU" sz="4300" b="1" dirty="0">
                <a:latin typeface="Times New Roman" pitchFamily="18" charset="0"/>
                <a:cs typeface="Times New Roman" pitchFamily="18" charset="0"/>
              </a:rPr>
              <a:t> 25жыл </a:t>
            </a:r>
            <a:r>
              <a:rPr lang="ru-RU" sz="4300" b="1" dirty="0" err="1">
                <a:latin typeface="Times New Roman" pitchFamily="18" charset="0"/>
                <a:cs typeface="Times New Roman" pitchFamily="18" charset="0"/>
              </a:rPr>
              <a:t>меңгерді </a:t>
            </a:r>
            <a:r>
              <a:rPr lang="ru-RU" sz="4300" b="1" dirty="0">
                <a:latin typeface="Times New Roman" pitchFamily="18" charset="0"/>
                <a:cs typeface="Times New Roman" pitchFamily="18" charset="0"/>
              </a:rPr>
              <a:t>физиология </a:t>
            </a:r>
            <a:r>
              <a:rPr lang="ru-RU" sz="4300" b="1" dirty="0" err="1">
                <a:latin typeface="Times New Roman" pitchFamily="18" charset="0"/>
                <a:cs typeface="Times New Roman" pitchFamily="18" charset="0"/>
              </a:rPr>
              <a:t>ғылыми </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зерттеу</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институтын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ашып</a:t>
            </a:r>
            <a:r>
              <a:rPr lang="ru-RU" sz="4300" b="1" dirty="0">
                <a:latin typeface="Times New Roman" pitchFamily="18" charset="0"/>
                <a:cs typeface="Times New Roman" pitchFamily="18" charset="0"/>
              </a:rPr>
              <a:t> 20ж. директоры </a:t>
            </a:r>
            <a:r>
              <a:rPr lang="ru-RU" sz="4300" b="1" dirty="0" err="1">
                <a:latin typeface="Times New Roman" pitchFamily="18" charset="0"/>
                <a:cs typeface="Times New Roman" pitchFamily="18" charset="0"/>
              </a:rPr>
              <a:t>болды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Ғылыми бағыты лимфология</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болды</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Н.У.Базанова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ғалым-физиолог, тұңғыш </a:t>
            </a:r>
            <a:r>
              <a:rPr lang="ru-RU" sz="4300" b="1" dirty="0">
                <a:latin typeface="Times New Roman" pitchFamily="18" charset="0"/>
                <a:cs typeface="Times New Roman" pitchFamily="18" charset="0"/>
              </a:rPr>
              <a:t>биология </a:t>
            </a:r>
            <a:r>
              <a:rPr lang="ru-RU" sz="4300" b="1" dirty="0" err="1">
                <a:latin typeface="Times New Roman" pitchFamily="18" charset="0"/>
                <a:cs typeface="Times New Roman" pitchFamily="18" charset="0"/>
              </a:rPr>
              <a:t>ғылымының докторы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профессор,академик</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Еңбектері ауылшаруашылық және жануарлар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физиологиясын</a:t>
            </a:r>
            <a:r>
              <a:rPr lang="ru-RU" sz="4300" b="1" dirty="0">
                <a:latin typeface="Times New Roman" pitchFamily="18" charset="0"/>
                <a:cs typeface="Times New Roman" pitchFamily="18" charset="0"/>
              </a:rPr>
              <a:t> аса </a:t>
            </a:r>
            <a:r>
              <a:rPr lang="ru-RU" sz="4300" b="1" dirty="0" err="1">
                <a:latin typeface="Times New Roman" pitchFamily="18" charset="0"/>
                <a:cs typeface="Times New Roman" pitchFamily="18" charset="0"/>
              </a:rPr>
              <a:t>дамытты</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Х.К.Сатпаева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-көп  жылдар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бойы</a:t>
            </a:r>
            <a:r>
              <a:rPr lang="ru-RU" sz="4300" b="1" dirty="0">
                <a:latin typeface="Times New Roman" pitchFamily="18" charset="0"/>
                <a:cs typeface="Times New Roman" pitchFamily="18" charset="0"/>
              </a:rPr>
              <a:t>  АММИ- да  физиология  </a:t>
            </a:r>
            <a:r>
              <a:rPr lang="ru-RU" sz="4300" b="1" dirty="0" err="1">
                <a:latin typeface="Times New Roman" pitchFamily="18" charset="0"/>
                <a:cs typeface="Times New Roman" pitchFamily="18" charset="0"/>
              </a:rPr>
              <a:t>кафедрасының  меңгерушісі  болды</a:t>
            </a:r>
            <a:r>
              <a:rPr lang="ru-RU" sz="4300" b="1" dirty="0">
                <a:latin typeface="Times New Roman" pitchFamily="18" charset="0"/>
                <a:cs typeface="Times New Roman" pitchFamily="18" charset="0"/>
              </a:rPr>
              <a:t>. «Адам  </a:t>
            </a:r>
            <a:r>
              <a:rPr lang="ru-RU" sz="4300" b="1" dirty="0" err="1">
                <a:latin typeface="Times New Roman" pitchFamily="18" charset="0"/>
                <a:cs typeface="Times New Roman" pitchFamily="18" charset="0"/>
              </a:rPr>
              <a:t>физиологиясы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оқулық кітабының  </a:t>
            </a:r>
            <a:r>
              <a:rPr lang="ru-RU" sz="4300" b="1" dirty="0">
                <a:latin typeface="Times New Roman" pitchFamily="18" charset="0"/>
                <a:cs typeface="Times New Roman" pitchFamily="18" charset="0"/>
              </a:rPr>
              <a:t>авторы.  </a:t>
            </a:r>
          </a:p>
          <a:p>
            <a:r>
              <a:rPr lang="ru-RU" sz="4300" b="1" dirty="0" err="1">
                <a:latin typeface="Times New Roman" pitchFamily="18" charset="0"/>
                <a:cs typeface="Times New Roman" pitchFamily="18" charset="0"/>
              </a:rPr>
              <a:t>====Павлов</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физиологиясының негізгі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принциптері.====</a:t>
            </a:r>
            <a:endParaRPr lang="ru-RU" sz="4300" b="1" dirty="0">
              <a:latin typeface="Times New Roman" pitchFamily="18" charset="0"/>
              <a:cs typeface="Times New Roman" pitchFamily="18" charset="0"/>
            </a:endParaRPr>
          </a:p>
          <a:p>
            <a:r>
              <a:rPr lang="ru-RU" sz="4300" b="1" dirty="0" err="1">
                <a:latin typeface="Times New Roman" pitchFamily="18" charset="0"/>
                <a:cs typeface="Times New Roman" pitchFamily="18" charset="0"/>
              </a:rPr>
              <a:t>Тірі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ағза </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біртұтас.Онда  жасушалар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тіндер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ағзалар, жүйелер  әрекеттері  байланысты</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және  келісімді</a:t>
            </a:r>
            <a:r>
              <a:rPr lang="ru-RU" sz="4300" b="1" dirty="0">
                <a:latin typeface="Times New Roman" pitchFamily="18" charset="0"/>
                <a:cs typeface="Times New Roman" pitchFamily="18" charset="0"/>
              </a:rPr>
              <a:t>  де </a:t>
            </a:r>
            <a:r>
              <a:rPr lang="ru-RU" sz="4300" b="1" dirty="0" err="1">
                <a:latin typeface="Times New Roman" pitchFamily="18" charset="0"/>
                <a:cs typeface="Times New Roman" pitchFamily="18" charset="0"/>
              </a:rPr>
              <a:t>болады</a:t>
            </a:r>
            <a:r>
              <a:rPr lang="ru-RU" sz="4300" b="1" dirty="0">
                <a:latin typeface="Times New Roman" pitchFamily="18" charset="0"/>
                <a:cs typeface="Times New Roman" pitchFamily="18" charset="0"/>
              </a:rPr>
              <a:t>.</a:t>
            </a:r>
          </a:p>
          <a:p>
            <a:r>
              <a:rPr lang="ru-RU" sz="4300" b="1" dirty="0">
                <a:latin typeface="Times New Roman" pitchFamily="18" charset="0"/>
                <a:cs typeface="Times New Roman" pitchFamily="18" charset="0"/>
              </a:rPr>
              <a:t>Организм  </a:t>
            </a:r>
            <a:r>
              <a:rPr lang="ru-RU" sz="4300" b="1" dirty="0" err="1">
                <a:latin typeface="Times New Roman" pitchFamily="18" charset="0"/>
                <a:cs typeface="Times New Roman" pitchFamily="18" charset="0"/>
              </a:rPr>
              <a:t>өзін- өзі  реттейтін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қасиеті  </a:t>
            </a:r>
            <a:r>
              <a:rPr lang="ru-RU" sz="4300" b="1" dirty="0">
                <a:latin typeface="Times New Roman" pitchFamily="18" charset="0"/>
                <a:cs typeface="Times New Roman" pitchFamily="18" charset="0"/>
              </a:rPr>
              <a:t>бар. </a:t>
            </a:r>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өзіне  қажетті  нәрселерді  алып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оған  зат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алмасудың  соңғы өнімдерін бөліп  тұрады.</a:t>
            </a:r>
            <a:r>
              <a:rPr lang="ru-RU" sz="4300" b="1" dirty="0">
                <a:latin typeface="Times New Roman" pitchFamily="18" charset="0"/>
                <a:cs typeface="Times New Roman" pitchFamily="18" charset="0"/>
              </a:rPr>
              <a:t>  </a:t>
            </a:r>
          </a:p>
          <a:p>
            <a:r>
              <a:rPr lang="ru-RU" sz="4300" b="1" dirty="0">
                <a:latin typeface="Times New Roman" pitchFamily="18" charset="0"/>
                <a:cs typeface="Times New Roman" pitchFamily="18" charset="0"/>
              </a:rPr>
              <a:t>Организм  тек  </a:t>
            </a:r>
            <a:r>
              <a:rPr lang="ru-RU" sz="4300" b="1" dirty="0" err="1">
                <a:latin typeface="Times New Roman" pitchFamily="18" charset="0"/>
                <a:cs typeface="Times New Roman" pitchFamily="18" charset="0"/>
              </a:rPr>
              <a:t>қоршаған  ортамен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тұрақты қатынаста ғана  белсенді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түрде  тіршілік</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ете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алады</a:t>
            </a:r>
            <a:r>
              <a:rPr lang="ru-RU" sz="4300" b="1" dirty="0">
                <a:latin typeface="Times New Roman" pitchFamily="18" charset="0"/>
                <a:cs typeface="Times New Roman" pitchFamily="18" charset="0"/>
              </a:rPr>
              <a:t>.</a:t>
            </a:r>
          </a:p>
          <a:p>
            <a:r>
              <a:rPr lang="ru-RU" sz="4300" b="1" dirty="0">
                <a:latin typeface="Times New Roman" pitchFamily="18" charset="0"/>
                <a:cs typeface="Times New Roman" pitchFamily="18" charset="0"/>
              </a:rPr>
              <a:t>Нервизм  принципы -  </a:t>
            </a:r>
            <a:r>
              <a:rPr lang="ru-RU" sz="4300" b="1" dirty="0" err="1">
                <a:latin typeface="Times New Roman" pitchFamily="18" charset="0"/>
                <a:cs typeface="Times New Roman" pitchFamily="18" charset="0"/>
              </a:rPr>
              <a:t>жүйке жүйесінің  әсерін   ағзаның  көптеген  әрекеттеріне  қаратуға  тырысатын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физиологиялық  бағыт</a:t>
            </a:r>
            <a:r>
              <a:rPr lang="ru-RU" sz="4300" b="1" dirty="0">
                <a:latin typeface="Times New Roman" pitchFamily="18" charset="0"/>
                <a:cs typeface="Times New Roman" pitchFamily="18" charset="0"/>
              </a:rPr>
              <a:t>.</a:t>
            </a:r>
          </a:p>
          <a:p>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Зат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алмасу</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өмір  белгісі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және  қажетті  шарт</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болып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табылады</a:t>
            </a:r>
            <a:r>
              <a:rPr lang="ru-RU" sz="4300" b="1" dirty="0">
                <a:latin typeface="Times New Roman" pitchFamily="18" charset="0"/>
                <a:cs typeface="Times New Roman" pitchFamily="18" charset="0"/>
              </a:rPr>
              <a:t>.  </a:t>
            </a:r>
          </a:p>
          <a:p>
            <a:r>
              <a:rPr lang="ru-RU" sz="4300" b="1" dirty="0">
                <a:latin typeface="Times New Roman" pitchFamily="18" charset="0"/>
                <a:cs typeface="Times New Roman" pitchFamily="18" charset="0"/>
              </a:rPr>
              <a:t>Адаптация-  </a:t>
            </a:r>
            <a:r>
              <a:rPr lang="ru-RU" sz="4300" b="1" dirty="0" err="1">
                <a:latin typeface="Times New Roman" pitchFamily="18" charset="0"/>
                <a:cs typeface="Times New Roman" pitchFamily="18" charset="0"/>
              </a:rPr>
              <a:t>органзмнің  қоршаған  </a:t>
            </a:r>
            <a:r>
              <a:rPr lang="ru-RU" sz="4300" b="1" dirty="0">
                <a:latin typeface="Times New Roman" pitchFamily="18" charset="0"/>
                <a:cs typeface="Times New Roman" pitchFamily="18" charset="0"/>
              </a:rPr>
              <a:t>орта  </a:t>
            </a:r>
            <a:r>
              <a:rPr lang="ru-RU" sz="4300" b="1" dirty="0" err="1">
                <a:latin typeface="Times New Roman" pitchFamily="18" charset="0"/>
                <a:cs typeface="Times New Roman" pitchFamily="18" charset="0"/>
              </a:rPr>
              <a:t>әсерлеріне  бейімделуі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Ол</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жеке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жеке</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физиологиялық  жүйелердің қызметтерінің өзгеруіне әкелуі мүмкін.Мысалы, ұзақ уақыт </a:t>
            </a:r>
            <a:r>
              <a:rPr lang="ru-RU" sz="4300" b="1" dirty="0">
                <a:latin typeface="Times New Roman" pitchFamily="18" charset="0"/>
                <a:cs typeface="Times New Roman" pitchFamily="18" charset="0"/>
              </a:rPr>
              <a:t>ас </a:t>
            </a:r>
            <a:r>
              <a:rPr lang="ru-RU" sz="4300" b="1" dirty="0" err="1">
                <a:latin typeface="Times New Roman" pitchFamily="18" charset="0"/>
                <a:cs typeface="Times New Roman" pitchFamily="18" charset="0"/>
              </a:rPr>
              <a:t>рационынында</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нәруыздар қорытатын ферменттер</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көбейеді</a:t>
            </a:r>
            <a:r>
              <a:rPr lang="ru-RU" sz="4300" b="1" dirty="0">
                <a:latin typeface="Times New Roman" pitchFamily="18" charset="0"/>
                <a:cs typeface="Times New Roman" pitchFamily="18" charset="0"/>
              </a:rPr>
              <a:t>.</a:t>
            </a:r>
          </a:p>
          <a:p>
            <a:r>
              <a:rPr lang="ru-RU" sz="4300" b="1" dirty="0" err="1">
                <a:latin typeface="Times New Roman" pitchFamily="18" charset="0"/>
                <a:cs typeface="Times New Roman" pitchFamily="18" charset="0"/>
              </a:rPr>
              <a:t>Организмнің өзін </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өзі реттеуі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оның </a:t>
            </a:r>
            <a:r>
              <a:rPr lang="ru-RU" sz="4300" b="1" dirty="0">
                <a:latin typeface="Times New Roman" pitchFamily="18" charset="0"/>
                <a:cs typeface="Times New Roman" pitchFamily="18" charset="0"/>
              </a:rPr>
              <a:t>(</a:t>
            </a:r>
            <a:r>
              <a:rPr lang="ru-RU" sz="4300" b="1" dirty="0" err="1">
                <a:latin typeface="Times New Roman" pitchFamily="18" charset="0"/>
                <a:cs typeface="Times New Roman" pitchFamily="18" charset="0"/>
              </a:rPr>
              <a:t>тірі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ағзадан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ерекшелігі</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болып</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табылады</a:t>
            </a:r>
            <a:r>
              <a:rPr lang="ru-RU" sz="4300" b="1" dirty="0">
                <a:latin typeface="Times New Roman" pitchFamily="18" charset="0"/>
                <a:cs typeface="Times New Roman" pitchFamily="18" charset="0"/>
              </a:rPr>
              <a:t>  да </a:t>
            </a:r>
            <a:r>
              <a:rPr lang="ru-RU" sz="4300" b="1" dirty="0" err="1">
                <a:latin typeface="Times New Roman" pitchFamily="18" charset="0"/>
                <a:cs typeface="Times New Roman" pitchFamily="18" charset="0"/>
              </a:rPr>
              <a:t>қоршаған ортаның әсерлеріне  ағзаның  тұрақты  орнын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тіршілік</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жағдайына бейімделуін</a:t>
            </a:r>
            <a:r>
              <a:rPr lang="ru-RU" sz="4300" b="1" dirty="0">
                <a:latin typeface="Times New Roman" pitchFamily="18" charset="0"/>
                <a:cs typeface="Times New Roman" pitchFamily="18" charset="0"/>
              </a:rPr>
              <a:t>) </a:t>
            </a:r>
            <a:r>
              <a:rPr lang="ru-RU" sz="4300" b="1" dirty="0" err="1">
                <a:latin typeface="Times New Roman" pitchFamily="18" charset="0"/>
                <a:cs typeface="Times New Roman" pitchFamily="18" charset="0"/>
              </a:rPr>
              <a:t>қамтамасыз етеді</a:t>
            </a:r>
            <a:r>
              <a:rPr lang="ru-RU" sz="4300" b="1" dirty="0">
                <a:latin typeface="Times New Roman" pitchFamily="18" charset="0"/>
                <a:cs typeface="Times New Roman" pitchFamily="18" charset="0"/>
              </a:rPr>
              <a:t>.</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2" name="Рисунок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089" y="2872135"/>
            <a:ext cx="14859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2"/>
          <p:cNvSpPr>
            <a:spLocks noChangeArrowheads="1"/>
          </p:cNvSpPr>
          <p:nvPr/>
        </p:nvSpPr>
        <p:spPr bwMode="auto">
          <a:xfrm>
            <a:off x="5164931" y="766793"/>
            <a:ext cx="1862137" cy="57626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Лимфа түйіндері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8" name="Oval 63"/>
          <p:cNvSpPr>
            <a:spLocks noChangeArrowheads="1"/>
          </p:cNvSpPr>
          <p:nvPr/>
        </p:nvSpPr>
        <p:spPr bwMode="auto">
          <a:xfrm>
            <a:off x="7318840" y="698531"/>
            <a:ext cx="1366838" cy="56991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Лимфа тамырлары</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9" name="Oval 61"/>
          <p:cNvSpPr>
            <a:spLocks noChangeArrowheads="1"/>
          </p:cNvSpPr>
          <p:nvPr/>
        </p:nvSpPr>
        <p:spPr bwMode="auto">
          <a:xfrm>
            <a:off x="5365147" y="1549459"/>
            <a:ext cx="2736333" cy="50079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Лимфатикалық</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10" name="AutoShape 60"/>
          <p:cNvSpPr>
            <a:spLocks noChangeShapeType="1"/>
          </p:cNvSpPr>
          <p:nvPr/>
        </p:nvSpPr>
        <p:spPr bwMode="auto">
          <a:xfrm flipH="1" flipV="1">
            <a:off x="5761038" y="1399579"/>
            <a:ext cx="22225" cy="282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59"/>
          <p:cNvSpPr>
            <a:spLocks noChangeShapeType="1"/>
          </p:cNvSpPr>
          <p:nvPr/>
        </p:nvSpPr>
        <p:spPr bwMode="auto">
          <a:xfrm flipV="1">
            <a:off x="6937840" y="1047811"/>
            <a:ext cx="508000" cy="5302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56"/>
          <p:cNvSpPr>
            <a:spLocks noChangeShapeType="1"/>
          </p:cNvSpPr>
          <p:nvPr/>
        </p:nvSpPr>
        <p:spPr bwMode="auto">
          <a:xfrm flipH="1" flipV="1">
            <a:off x="6126908" y="2088185"/>
            <a:ext cx="491576" cy="724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Oval 55"/>
          <p:cNvSpPr>
            <a:spLocks noChangeArrowheads="1"/>
          </p:cNvSpPr>
          <p:nvPr/>
        </p:nvSpPr>
        <p:spPr bwMode="auto">
          <a:xfrm>
            <a:off x="8222735" y="1457637"/>
            <a:ext cx="1693863" cy="428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Қанайналым</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15" name="Oval 54"/>
          <p:cNvSpPr>
            <a:spLocks noChangeArrowheads="1"/>
          </p:cNvSpPr>
          <p:nvPr/>
        </p:nvSpPr>
        <p:spPr bwMode="auto">
          <a:xfrm>
            <a:off x="8939679" y="749269"/>
            <a:ext cx="976312" cy="428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Жүрек</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16" name="AutoShape 53"/>
          <p:cNvSpPr>
            <a:spLocks noChangeShapeType="1"/>
          </p:cNvSpPr>
          <p:nvPr/>
        </p:nvSpPr>
        <p:spPr bwMode="auto">
          <a:xfrm flipV="1">
            <a:off x="9128592" y="1196584"/>
            <a:ext cx="333375" cy="3381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52"/>
          <p:cNvSpPr>
            <a:spLocks noChangeShapeType="1"/>
          </p:cNvSpPr>
          <p:nvPr/>
        </p:nvSpPr>
        <p:spPr bwMode="auto">
          <a:xfrm flipV="1">
            <a:off x="7692510" y="1801423"/>
            <a:ext cx="750407" cy="140694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Oval 51"/>
          <p:cNvSpPr>
            <a:spLocks noChangeArrowheads="1"/>
          </p:cNvSpPr>
          <p:nvPr/>
        </p:nvSpPr>
        <p:spPr bwMode="auto">
          <a:xfrm>
            <a:off x="8836492" y="2952628"/>
            <a:ext cx="1901825" cy="7683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Репродуктивтік </a:t>
            </a:r>
            <a:r>
              <a:rPr kumimoji="0" lang="kk-KZ" sz="12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(жыныстық)</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19" name="Oval 50"/>
          <p:cNvSpPr>
            <a:spLocks noChangeArrowheads="1"/>
          </p:cNvSpPr>
          <p:nvPr/>
        </p:nvSpPr>
        <p:spPr bwMode="auto">
          <a:xfrm>
            <a:off x="8685678" y="2143125"/>
            <a:ext cx="1941512"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Жыныс мүшелері</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0" name="Oval 49"/>
          <p:cNvSpPr>
            <a:spLocks noChangeArrowheads="1"/>
          </p:cNvSpPr>
          <p:nvPr/>
        </p:nvSpPr>
        <p:spPr bwMode="auto">
          <a:xfrm>
            <a:off x="3426563" y="3000546"/>
            <a:ext cx="947737"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Жүйке</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1" name="Oval 48"/>
          <p:cNvSpPr>
            <a:spLocks noChangeArrowheads="1"/>
          </p:cNvSpPr>
          <p:nvPr/>
        </p:nvSpPr>
        <p:spPr bwMode="auto">
          <a:xfrm>
            <a:off x="10629059" y="1886916"/>
            <a:ext cx="1365717"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Жыныс бездері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2" name="Oval 47"/>
          <p:cNvSpPr>
            <a:spLocks noChangeArrowheads="1"/>
          </p:cNvSpPr>
          <p:nvPr/>
        </p:nvSpPr>
        <p:spPr bwMode="auto">
          <a:xfrm>
            <a:off x="10169992" y="1132431"/>
            <a:ext cx="1614487" cy="473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Қантамырлар</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3" name="Oval 46"/>
          <p:cNvSpPr>
            <a:spLocks noChangeArrowheads="1"/>
          </p:cNvSpPr>
          <p:nvPr/>
        </p:nvSpPr>
        <p:spPr bwMode="auto">
          <a:xfrm>
            <a:off x="4087018" y="1941231"/>
            <a:ext cx="1077913" cy="7842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Сезім мүшелері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4" name="Oval 45"/>
          <p:cNvSpPr>
            <a:spLocks noChangeArrowheads="1"/>
          </p:cNvSpPr>
          <p:nvPr/>
        </p:nvSpPr>
        <p:spPr bwMode="auto">
          <a:xfrm>
            <a:off x="4855289" y="2643204"/>
            <a:ext cx="1095375" cy="5810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Нервтер</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25" name="Oval 44"/>
          <p:cNvSpPr>
            <a:spLocks noChangeArrowheads="1"/>
          </p:cNvSpPr>
          <p:nvPr/>
        </p:nvSpPr>
        <p:spPr bwMode="auto">
          <a:xfrm>
            <a:off x="3042817" y="1614829"/>
            <a:ext cx="1049338" cy="6080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Тірек-қимыл</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6" name="Oval 43"/>
          <p:cNvSpPr>
            <a:spLocks noChangeArrowheads="1"/>
          </p:cNvSpPr>
          <p:nvPr/>
        </p:nvSpPr>
        <p:spPr bwMode="auto">
          <a:xfrm>
            <a:off x="1645162" y="866836"/>
            <a:ext cx="1721926" cy="63341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Бұлшықеттер</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7" name="Oval 42"/>
          <p:cNvSpPr>
            <a:spLocks noChangeArrowheads="1"/>
          </p:cNvSpPr>
          <p:nvPr/>
        </p:nvSpPr>
        <p:spPr bwMode="auto">
          <a:xfrm>
            <a:off x="4125820" y="3661654"/>
            <a:ext cx="1422400" cy="7842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Бас ми және жұлын </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28" name="AutoShape 41"/>
          <p:cNvSpPr>
            <a:spLocks noChangeShapeType="1"/>
          </p:cNvSpPr>
          <p:nvPr/>
        </p:nvSpPr>
        <p:spPr bwMode="auto">
          <a:xfrm flipV="1">
            <a:off x="2129491" y="3155809"/>
            <a:ext cx="214313" cy="568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AutoShape 40"/>
          <p:cNvSpPr>
            <a:spLocks noChangeShapeType="1"/>
          </p:cNvSpPr>
          <p:nvPr/>
        </p:nvSpPr>
        <p:spPr bwMode="auto">
          <a:xfrm flipV="1">
            <a:off x="4407989" y="3036589"/>
            <a:ext cx="544999" cy="2642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39"/>
          <p:cNvSpPr>
            <a:spLocks noChangeShapeType="1"/>
          </p:cNvSpPr>
          <p:nvPr/>
        </p:nvSpPr>
        <p:spPr bwMode="auto">
          <a:xfrm flipV="1">
            <a:off x="9829287" y="1472888"/>
            <a:ext cx="530225" cy="3175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Oval 38"/>
          <p:cNvSpPr>
            <a:spLocks noChangeArrowheads="1"/>
          </p:cNvSpPr>
          <p:nvPr/>
        </p:nvSpPr>
        <p:spPr bwMode="auto">
          <a:xfrm>
            <a:off x="776287" y="3529043"/>
            <a:ext cx="1819275" cy="457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Сілемейлі қабық</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32" name="Oval 37"/>
          <p:cNvSpPr>
            <a:spLocks noChangeArrowheads="1"/>
          </p:cNvSpPr>
          <p:nvPr/>
        </p:nvSpPr>
        <p:spPr bwMode="auto">
          <a:xfrm>
            <a:off x="1818298" y="2762281"/>
            <a:ext cx="1077913" cy="3778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Жабын</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33" name="Oval 36"/>
          <p:cNvSpPr>
            <a:spLocks noChangeArrowheads="1"/>
          </p:cNvSpPr>
          <p:nvPr/>
        </p:nvSpPr>
        <p:spPr bwMode="auto">
          <a:xfrm>
            <a:off x="1485900" y="1846323"/>
            <a:ext cx="727076" cy="396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34" name="Oval 35"/>
          <p:cNvSpPr>
            <a:spLocks noChangeArrowheads="1"/>
          </p:cNvSpPr>
          <p:nvPr/>
        </p:nvSpPr>
        <p:spPr bwMode="auto">
          <a:xfrm>
            <a:off x="3763306" y="882710"/>
            <a:ext cx="898525" cy="3937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Қаңқа</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35" name="AutoShape 34"/>
          <p:cNvSpPr>
            <a:spLocks noChangeShapeType="1"/>
          </p:cNvSpPr>
          <p:nvPr/>
        </p:nvSpPr>
        <p:spPr bwMode="auto">
          <a:xfrm flipH="1">
            <a:off x="5587022" y="3848720"/>
            <a:ext cx="861444" cy="1973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AutoShape 33"/>
          <p:cNvSpPr>
            <a:spLocks noChangeShapeType="1"/>
          </p:cNvSpPr>
          <p:nvPr/>
        </p:nvSpPr>
        <p:spPr bwMode="auto">
          <a:xfrm>
            <a:off x="9707049" y="5440704"/>
            <a:ext cx="344487"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AutoShape 32"/>
          <p:cNvSpPr>
            <a:spLocks noChangeShapeType="1"/>
          </p:cNvSpPr>
          <p:nvPr/>
        </p:nvSpPr>
        <p:spPr bwMode="auto">
          <a:xfrm>
            <a:off x="4191000" y="4325938"/>
            <a:ext cx="169863" cy="168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31"/>
          <p:cNvSpPr>
            <a:spLocks noChangeShapeType="1"/>
          </p:cNvSpPr>
          <p:nvPr/>
        </p:nvSpPr>
        <p:spPr bwMode="auto">
          <a:xfrm>
            <a:off x="4161737" y="3508106"/>
            <a:ext cx="276225" cy="1190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AutoShape 30"/>
          <p:cNvSpPr>
            <a:spLocks noChangeShapeType="1"/>
          </p:cNvSpPr>
          <p:nvPr/>
        </p:nvSpPr>
        <p:spPr bwMode="auto">
          <a:xfrm flipV="1">
            <a:off x="4040225" y="2812917"/>
            <a:ext cx="242888" cy="1619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0" name="AutoShape 29"/>
          <p:cNvSpPr>
            <a:spLocks noChangeShapeType="1"/>
          </p:cNvSpPr>
          <p:nvPr/>
        </p:nvSpPr>
        <p:spPr bwMode="auto">
          <a:xfrm flipV="1">
            <a:off x="10627189" y="2428875"/>
            <a:ext cx="587657" cy="4687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AutoShape 28"/>
          <p:cNvSpPr>
            <a:spLocks noChangeShapeType="1"/>
          </p:cNvSpPr>
          <p:nvPr/>
        </p:nvSpPr>
        <p:spPr bwMode="auto">
          <a:xfrm flipV="1">
            <a:off x="9835544" y="2624931"/>
            <a:ext cx="123825" cy="2936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2" name="AutoShape 27"/>
          <p:cNvSpPr>
            <a:spLocks noChangeShapeType="1"/>
          </p:cNvSpPr>
          <p:nvPr/>
        </p:nvSpPr>
        <p:spPr bwMode="auto">
          <a:xfrm flipH="1" flipV="1">
            <a:off x="2532670" y="1511360"/>
            <a:ext cx="417512" cy="339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3" name="AutoShape 26"/>
          <p:cNvSpPr>
            <a:spLocks noChangeShapeType="1"/>
          </p:cNvSpPr>
          <p:nvPr/>
        </p:nvSpPr>
        <p:spPr bwMode="auto">
          <a:xfrm flipV="1">
            <a:off x="3862715" y="1196584"/>
            <a:ext cx="658484" cy="44168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4" name="Oval 25"/>
          <p:cNvSpPr>
            <a:spLocks noChangeArrowheads="1"/>
          </p:cNvSpPr>
          <p:nvPr/>
        </p:nvSpPr>
        <p:spPr bwMode="auto">
          <a:xfrm>
            <a:off x="2085180" y="4257566"/>
            <a:ext cx="2001838" cy="5191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Бөліп шығарушы</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45" name="Oval 24"/>
          <p:cNvSpPr>
            <a:spLocks noChangeArrowheads="1"/>
          </p:cNvSpPr>
          <p:nvPr/>
        </p:nvSpPr>
        <p:spPr bwMode="auto">
          <a:xfrm>
            <a:off x="6010559" y="5098353"/>
            <a:ext cx="1839912" cy="66576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Зәршығару жолы</a:t>
            </a:r>
            <a:endParaRPr kumimoji="0" lang="kk-KZ" sz="1800" b="0" i="0" u="none" strike="noStrike" cap="none" normalizeH="0" baseline="0" dirty="0">
              <a:ln>
                <a:noFill/>
              </a:ln>
              <a:solidFill>
                <a:srgbClr val="FF0000"/>
              </a:solidFill>
              <a:effectLst/>
              <a:latin typeface="Arial" panose="020B0604020202020204" pitchFamily="34" charset="0"/>
            </a:endParaRPr>
          </a:p>
        </p:txBody>
      </p:sp>
      <p:sp>
        <p:nvSpPr>
          <p:cNvPr id="46" name="Oval 23"/>
          <p:cNvSpPr>
            <a:spLocks noChangeArrowheads="1"/>
          </p:cNvSpPr>
          <p:nvPr/>
        </p:nvSpPr>
        <p:spPr bwMode="auto">
          <a:xfrm>
            <a:off x="7001770" y="6068405"/>
            <a:ext cx="1049338" cy="44608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Бүйрек</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47" name="Oval 22"/>
          <p:cNvSpPr>
            <a:spLocks noChangeArrowheads="1"/>
          </p:cNvSpPr>
          <p:nvPr/>
        </p:nvSpPr>
        <p:spPr bwMode="auto">
          <a:xfrm>
            <a:off x="8619823" y="4828988"/>
            <a:ext cx="1049337"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Ас қорыту</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48" name="Oval 21"/>
          <p:cNvSpPr>
            <a:spLocks noChangeArrowheads="1"/>
          </p:cNvSpPr>
          <p:nvPr/>
        </p:nvSpPr>
        <p:spPr bwMode="auto">
          <a:xfrm>
            <a:off x="5023551" y="5918697"/>
            <a:ext cx="1049338" cy="3841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Өкпе</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49" name="Oval 20"/>
          <p:cNvSpPr>
            <a:spLocks noChangeArrowheads="1"/>
          </p:cNvSpPr>
          <p:nvPr/>
        </p:nvSpPr>
        <p:spPr bwMode="auto">
          <a:xfrm>
            <a:off x="9921545" y="5593104"/>
            <a:ext cx="1411288"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Ас қорыту бездері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50" name="Oval 19"/>
          <p:cNvSpPr>
            <a:spLocks noChangeArrowheads="1"/>
          </p:cNvSpPr>
          <p:nvPr/>
        </p:nvSpPr>
        <p:spPr bwMode="auto">
          <a:xfrm>
            <a:off x="2685679" y="5614196"/>
            <a:ext cx="1798638" cy="53181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Тыныс жолдары</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51" name="Oval 18"/>
          <p:cNvSpPr>
            <a:spLocks noChangeArrowheads="1"/>
          </p:cNvSpPr>
          <p:nvPr/>
        </p:nvSpPr>
        <p:spPr bwMode="auto">
          <a:xfrm>
            <a:off x="4561452" y="4990445"/>
            <a:ext cx="1382713" cy="42386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Тыныс алу</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52" name="Oval 17"/>
          <p:cNvSpPr>
            <a:spLocks noChangeArrowheads="1"/>
          </p:cNvSpPr>
          <p:nvPr/>
        </p:nvSpPr>
        <p:spPr bwMode="auto">
          <a:xfrm>
            <a:off x="9990276" y="4483894"/>
            <a:ext cx="1365250" cy="98266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Ішкі секреция бездері</a:t>
            </a:r>
            <a:endParaRPr kumimoji="0" lang="kk-KZ" sz="1800" b="0" i="0" u="none" strike="noStrike" cap="none" normalizeH="0" baseline="0" dirty="0">
              <a:ln>
                <a:noFill/>
              </a:ln>
              <a:solidFill>
                <a:schemeClr val="tx1"/>
              </a:solidFill>
              <a:effectLst/>
              <a:latin typeface="Arial" panose="020B0604020202020204" pitchFamily="34" charset="0"/>
            </a:endParaRPr>
          </a:p>
        </p:txBody>
      </p:sp>
      <p:sp>
        <p:nvSpPr>
          <p:cNvPr id="53" name="Oval 16"/>
          <p:cNvSpPr>
            <a:spLocks noChangeArrowheads="1"/>
          </p:cNvSpPr>
          <p:nvPr/>
        </p:nvSpPr>
        <p:spPr bwMode="auto">
          <a:xfrm>
            <a:off x="8716635" y="3848720"/>
            <a:ext cx="1577975"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1" i="1"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Эндокриндік</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54" name="Oval 15"/>
          <p:cNvSpPr>
            <a:spLocks noChangeArrowheads="1"/>
          </p:cNvSpPr>
          <p:nvPr/>
        </p:nvSpPr>
        <p:spPr bwMode="auto">
          <a:xfrm>
            <a:off x="8385666" y="5862792"/>
            <a:ext cx="1455738" cy="6223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Ас қорыту жолдары </a:t>
            </a:r>
            <a:endParaRPr kumimoji="0" lang="kk-KZ" sz="1800" b="0" i="0" u="none" strike="noStrike" cap="none" normalizeH="0" baseline="0">
              <a:ln>
                <a:noFill/>
              </a:ln>
              <a:solidFill>
                <a:schemeClr val="tx1"/>
              </a:solidFill>
              <a:effectLst/>
              <a:latin typeface="Arial" panose="020B0604020202020204" pitchFamily="34" charset="0"/>
            </a:endParaRPr>
          </a:p>
        </p:txBody>
      </p:sp>
      <p:sp>
        <p:nvSpPr>
          <p:cNvPr id="55" name="AutoShape 14"/>
          <p:cNvSpPr>
            <a:spLocks noChangeShapeType="1"/>
          </p:cNvSpPr>
          <p:nvPr/>
        </p:nvSpPr>
        <p:spPr bwMode="auto">
          <a:xfrm>
            <a:off x="10051536" y="4410075"/>
            <a:ext cx="307975" cy="168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6" name="AutoShape 13"/>
          <p:cNvSpPr>
            <a:spLocks noChangeShapeType="1"/>
          </p:cNvSpPr>
          <p:nvPr/>
        </p:nvSpPr>
        <p:spPr bwMode="auto">
          <a:xfrm flipH="1" flipV="1">
            <a:off x="1896129" y="2367871"/>
            <a:ext cx="233362" cy="198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7" name="AutoShape 12"/>
          <p:cNvSpPr>
            <a:spLocks noChangeShapeType="1"/>
          </p:cNvSpPr>
          <p:nvPr/>
        </p:nvSpPr>
        <p:spPr bwMode="auto">
          <a:xfrm flipH="1">
            <a:off x="9069666" y="5568576"/>
            <a:ext cx="155076" cy="2070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8" name="AutoShape 11"/>
          <p:cNvSpPr>
            <a:spLocks noChangeShapeType="1"/>
          </p:cNvSpPr>
          <p:nvPr/>
        </p:nvSpPr>
        <p:spPr bwMode="auto">
          <a:xfrm flipH="1">
            <a:off x="7218464" y="5780917"/>
            <a:ext cx="344487"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9" name="AutoShape 10"/>
          <p:cNvSpPr>
            <a:spLocks noChangeShapeType="1"/>
          </p:cNvSpPr>
          <p:nvPr/>
        </p:nvSpPr>
        <p:spPr bwMode="auto">
          <a:xfrm flipH="1" flipV="1">
            <a:off x="5810576" y="3286535"/>
            <a:ext cx="412750" cy="212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0" name="AutoShape 9"/>
          <p:cNvSpPr>
            <a:spLocks noChangeShapeType="1"/>
          </p:cNvSpPr>
          <p:nvPr/>
        </p:nvSpPr>
        <p:spPr bwMode="auto">
          <a:xfrm flipH="1">
            <a:off x="5620615" y="4621900"/>
            <a:ext cx="479706" cy="3413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1" name="AutoShape 8"/>
          <p:cNvSpPr>
            <a:spLocks noChangeShapeType="1"/>
          </p:cNvSpPr>
          <p:nvPr/>
        </p:nvSpPr>
        <p:spPr bwMode="auto">
          <a:xfrm flipH="1">
            <a:off x="5451898" y="5485806"/>
            <a:ext cx="104775" cy="355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2" name="AutoShape 7"/>
          <p:cNvSpPr>
            <a:spLocks noChangeShapeType="1"/>
          </p:cNvSpPr>
          <p:nvPr/>
        </p:nvSpPr>
        <p:spPr bwMode="auto">
          <a:xfrm flipH="1">
            <a:off x="2465790" y="3771155"/>
            <a:ext cx="31115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3" name="AutoShape 6"/>
          <p:cNvSpPr>
            <a:spLocks noChangeShapeType="1"/>
          </p:cNvSpPr>
          <p:nvPr/>
        </p:nvSpPr>
        <p:spPr bwMode="auto">
          <a:xfrm flipV="1">
            <a:off x="7850471" y="2880985"/>
            <a:ext cx="693156" cy="7121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4" name="AutoShape 5"/>
          <p:cNvSpPr>
            <a:spLocks noChangeShapeType="1"/>
          </p:cNvSpPr>
          <p:nvPr/>
        </p:nvSpPr>
        <p:spPr bwMode="auto">
          <a:xfrm>
            <a:off x="7878208" y="3926202"/>
            <a:ext cx="275288" cy="1116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5" name="AutoShape 4"/>
          <p:cNvSpPr>
            <a:spLocks noChangeShapeType="1"/>
          </p:cNvSpPr>
          <p:nvPr/>
        </p:nvSpPr>
        <p:spPr bwMode="auto">
          <a:xfrm>
            <a:off x="7318840" y="4633853"/>
            <a:ext cx="1148624" cy="3902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7" name="AutoShape 2"/>
          <p:cNvSpPr>
            <a:spLocks noChangeShapeType="1"/>
          </p:cNvSpPr>
          <p:nvPr/>
        </p:nvSpPr>
        <p:spPr bwMode="auto">
          <a:xfrm flipH="1">
            <a:off x="4040225" y="5386988"/>
            <a:ext cx="790609" cy="1852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8" name="Rectangle 6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АДАМ АҒЗАСЫНЫҢ МҮШЕЛЕР ЖҮЙЕСІНЕ ЖАЛПЫ ШОЛУ</a:t>
            </a:r>
            <a:endParaRPr kumimoji="0" 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anose="020B0604020202020204" pitchFamily="34" charset="0"/>
            </a:endParaRPr>
          </a:p>
        </p:txBody>
      </p:sp>
      <p:sp>
        <p:nvSpPr>
          <p:cNvPr id="1029" name="Rectangle 66"/>
          <p:cNvSpPr>
            <a:spLocks noChangeArrowheads="1"/>
          </p:cNvSpPr>
          <p:nvPr/>
        </p:nvSpPr>
        <p:spPr bwMode="auto">
          <a:xfrm>
            <a:off x="-117845" y="285691"/>
            <a:ext cx="1230984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14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Мүшелер жүйесі</a:t>
            </a:r>
            <a:r>
              <a:rPr kumimoji="0" lang="kk-KZ"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kk-KZ"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kk-KZ"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kk-KZ"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бұл анатомиялық тұрғыда бірлескен, жалпы құрылыс жоспары, шығу тегі және атқаратын қызметтері ортақ мүшелер жинағы. </a:t>
            </a:r>
            <a:endParaRPr kumimoji="0" 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ndParaRPr>
          </a:p>
        </p:txBody>
      </p:sp>
      <p:sp>
        <p:nvSpPr>
          <p:cNvPr id="1030" name="Rectangle 69"/>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89364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kk-KZ" dirty="0">
                <a:solidFill>
                  <a:schemeClr val="tx2">
                    <a:satMod val="200000"/>
                  </a:schemeClr>
                </a:solidFill>
                <a:latin typeface="Times New Roman" pitchFamily="18" charset="0"/>
                <a:cs typeface="Times New Roman" pitchFamily="18" charset="0"/>
              </a:rPr>
              <a:t>Қозғыш құрылымдардың физиологиясы</a:t>
            </a:r>
            <a:endParaRPr lang="ru-RU" dirty="0">
              <a:solidFill>
                <a:schemeClr val="tx2">
                  <a:satMod val="200000"/>
                </a:schemeClr>
              </a:solidFill>
              <a:latin typeface="Times New Roman" pitchFamily="18" charset="0"/>
              <a:cs typeface="Times New Roman" pitchFamily="18" charset="0"/>
            </a:endParaRPr>
          </a:p>
        </p:txBody>
      </p:sp>
    </p:spTree>
  </p:cSld>
  <p:clrMapOvr>
    <a:masterClrMapping/>
  </p:clrMapOvr>
  <p:transition spd="slow">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kk-KZ">
                <a:latin typeface="Times New Roman" pitchFamily="18" charset="0"/>
                <a:cs typeface="Times New Roman" pitchFamily="18" charset="0"/>
              </a:rPr>
              <a:t>Жоспары:</a:t>
            </a:r>
            <a:endParaRPr lang="ru-RU">
              <a:latin typeface="Times New Roman" pitchFamily="18" charset="0"/>
              <a:cs typeface="Times New Roman" pitchFamily="18" charset="0"/>
            </a:endParaRPr>
          </a:p>
        </p:txBody>
      </p:sp>
      <p:sp>
        <p:nvSpPr>
          <p:cNvPr id="9219" name="Содержимое 2"/>
          <p:cNvSpPr>
            <a:spLocks noGrp="1"/>
          </p:cNvSpPr>
          <p:nvPr>
            <p:ph idx="1"/>
          </p:nvPr>
        </p:nvSpPr>
        <p:spPr/>
        <p:txBody>
          <a:bodyPr/>
          <a:lstStyle/>
          <a:p>
            <a:pPr eaLnBrk="1" hangingPunct="1">
              <a:lnSpc>
                <a:spcPct val="90000"/>
              </a:lnSpc>
            </a:pPr>
            <a:r>
              <a:rPr lang="kk-KZ" dirty="0">
                <a:latin typeface="Times New Roman" pitchFamily="18" charset="0"/>
                <a:cs typeface="Times New Roman" pitchFamily="18" charset="0"/>
              </a:rPr>
              <a:t>Қозғыш ұлпалардың жалпы қасиеті</a:t>
            </a:r>
          </a:p>
          <a:p>
            <a:pPr eaLnBrk="1" hangingPunct="1">
              <a:lnSpc>
                <a:spcPct val="90000"/>
              </a:lnSpc>
            </a:pPr>
            <a:r>
              <a:rPr lang="kk-KZ" dirty="0">
                <a:latin typeface="Times New Roman" pitchFamily="18" charset="0"/>
                <a:cs typeface="Times New Roman" pitchFamily="18" charset="0"/>
              </a:rPr>
              <a:t>Қозғыштықтың  кезеңдері</a:t>
            </a:r>
          </a:p>
          <a:p>
            <a:pPr eaLnBrk="1" hangingPunct="1">
              <a:lnSpc>
                <a:spcPct val="90000"/>
              </a:lnSpc>
            </a:pPr>
            <a:r>
              <a:rPr lang="kk-KZ" dirty="0">
                <a:latin typeface="Times New Roman" pitchFamily="18" charset="0"/>
                <a:cs typeface="Times New Roman" pitchFamily="18" charset="0"/>
              </a:rPr>
              <a:t>Қозғыштықтың  өлшемдері</a:t>
            </a:r>
          </a:p>
          <a:p>
            <a:pPr eaLnBrk="1" hangingPunct="1">
              <a:lnSpc>
                <a:spcPct val="90000"/>
              </a:lnSpc>
            </a:pPr>
            <a:r>
              <a:rPr lang="kk-KZ" dirty="0">
                <a:latin typeface="Times New Roman" pitchFamily="18" charset="0"/>
                <a:cs typeface="Times New Roman" pitchFamily="18" charset="0"/>
              </a:rPr>
              <a:t>Биопотенциалдар</a:t>
            </a:r>
          </a:p>
          <a:p>
            <a:pPr eaLnBrk="1" hangingPunct="1">
              <a:lnSpc>
                <a:spcPct val="90000"/>
              </a:lnSpc>
            </a:pPr>
            <a:r>
              <a:rPr lang="kk-KZ" dirty="0">
                <a:latin typeface="Times New Roman" pitchFamily="18" charset="0"/>
                <a:cs typeface="Times New Roman" pitchFamily="18" charset="0"/>
              </a:rPr>
              <a:t>Жүйке</a:t>
            </a:r>
            <a:r>
              <a:rPr lang="kk-KZ" sz="2800" dirty="0">
                <a:latin typeface="Times New Roman" pitchFamily="18" charset="0"/>
                <a:cs typeface="Times New Roman" pitchFamily="18" charset="0"/>
              </a:rPr>
              <a:t> талшықтарының қозуды өткізу механизімі</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graphicFrame>
        <p:nvGraphicFramePr>
          <p:cNvPr id="4" name="Содержимое 7"/>
          <p:cNvGraphicFramePr>
            <a:graphicFrameLocks/>
          </p:cNvGraphicFramePr>
          <p:nvPr>
            <p:extLst>
              <p:ext uri="{D42A27DB-BD31-4B8C-83A1-F6EECF244321}">
                <p14:modId xmlns:p14="http://schemas.microsoft.com/office/powerpoint/2010/main" val="3992897804"/>
              </p:ext>
            </p:extLst>
          </p:nvPr>
        </p:nvGraphicFramePr>
        <p:xfrm>
          <a:off x="0" y="188640"/>
          <a:ext cx="914400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2907</Words>
  <Application>Microsoft Office PowerPoint</Application>
  <PresentationFormat>Произвольный</PresentationFormat>
  <Paragraphs>221</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 Адам және жануарлар эволюциялық физиологиясының негіздері»  ЛЕКЦИЯ 1 </vt:lpstr>
      <vt:lpstr>Презентация PowerPoint</vt:lpstr>
      <vt:lpstr>Презентация PowerPoint</vt:lpstr>
      <vt:lpstr>Физиология дамуының қысқа тарихы.</vt:lpstr>
      <vt:lpstr>Презентация PowerPoint</vt:lpstr>
      <vt:lpstr>Презентация PowerPoint</vt:lpstr>
      <vt:lpstr>Қозғыш құрылымдардың физиологиясы</vt:lpstr>
      <vt:lpstr>Жоспары:</vt:lpstr>
      <vt:lpstr>Презентация PowerPoint</vt:lpstr>
      <vt:lpstr>Қозғыш ұлпалардың жалпы қасиеті </vt:lpstr>
      <vt:lpstr>Қозғыштықтың  кезеңдері</vt:lpstr>
      <vt:lpstr>Қозу кезіндегі қозғыштықтың өзгеру кезеңдері</vt:lpstr>
      <vt:lpstr>Презентация PowerPoint</vt:lpstr>
      <vt:lpstr>Презентация PowerPoint</vt:lpstr>
      <vt:lpstr>Презентация PowerPoint</vt:lpstr>
      <vt:lpstr>Организмнің функцияларының реттелуі</vt:lpstr>
      <vt:lpstr>Презентация PowerPoint</vt:lpstr>
      <vt:lpstr>Презентация PowerPoint</vt:lpstr>
      <vt:lpstr>Презентация PowerPoint</vt:lpstr>
      <vt:lpstr>Әрекет және тыныштық потенциалдары</vt:lpstr>
      <vt:lpstr>Әрекет потенциалы</vt:lpstr>
      <vt:lpstr>Әрекет потенциалы кезеңдері</vt:lpstr>
      <vt:lpstr>Әрекет потенциалы мен тін қозғыштығы кезеңдерінің ара қатынасы</vt:lpstr>
      <vt:lpstr>Мембраналық потенциал</vt:lpstr>
      <vt:lpstr>Әрекет потенциалының кезеңдері</vt:lpstr>
      <vt:lpstr>1 сурет.Мембраналық потенциал мен әрекет потенциалының өзгерісі. Суреттің төменгі бөлігіндегі көлденең бағыттаушы – қоздырушы стимулдың пайда болу сәті, 80 мВ —белгісінде МП бастапқы деңгейі. </vt:lpstr>
      <vt:lpstr>2 сурет.Мембраналық потенциал мен әрекет потенциалы. 70 мВ — белгісінде МП бастапқы деңгейі; қозу табалдырығының мәні суреттің сол жақ бөлігінде бағыттаушымен көрсетілген, МП-дың бастама алды өзгерістерінің мәліметтері көрсетілген. </vt:lpstr>
      <vt:lpstr>«Күш – уақыт» қисығы (Гоорвег, 1892 ж.; Вейс, 1901 ж.; Лапик, 1909 ж.)</vt:lpstr>
      <vt:lpstr>Қозғыштықтың өлшемдері</vt:lpstr>
      <vt:lpstr>ҚОЗҒЫШ ТКАНЬДЕРДІҢ ҚАСИЕТІ ЖӘНЕ КӨРСЕТКІШТЕРІ ЖӘНЕ ОЛАРҒА СИПАТТАМА </vt:lpstr>
      <vt:lpstr>Қозғыш ұлпалардың физиологиясы. Қозу - Ұлпаның тітіркендіргіш әсеріне арнайы және бейарнамалы реакциямен жауап беретін физиологиялық процесс. Қозғыш ұлпа дегеніміз қозуға қабілетті ұлпаларды атайды. Қозғыш ұлпалардың 3 түрі бар: 1. Жүйкелік - жүйкелік серпіністерді тасымалдау қызметін атқарады. 2. Бұлшықеттік – тітіркендіргіш ұлпаның жиырылуы мен босаңсуы. 3. Бездік – сөл бөлу қызмет атқарады.  . </vt:lpstr>
      <vt:lpstr>Биопотенциалдар </vt:lpstr>
      <vt:lpstr>Қозғыш ұлпалардың биоэлектрлік құбылыстары. Қозғыш ұлпалардың биоэлектрлік құбылысын 18 ғ. соңында Гальвани дәлелдеген. Осы уақытқа дейін Гальванидің 2 тәжірибесі: металды және металсыз тәжірибелері белгілі болды. Гальванидің шәкірті Маттеучи көлбақаның артқы аяқтарынан екі жүйке-бұлшықеттік препарат жасайды. Екінші препараттың жүйкесін 1-ші препараттағы бұлшықетке салады да, электр тогымен тітіркендіреді. Осы кезде екі препараттың бұлшықеттері жиырылғандығын анықтайды. Қозғыш ұлпалардағы биоэлектрлік құбылыстың бар екендігін кейіннен дәлелдеген Келликер болды. Ол бір бақаның жүрегін оқшаулап алса, екінші бақаның артқы аяқтарынан жүйке-бұлшықеттік препарат жасайды. Жүрекке тікелей жүйке-бұлшықеттік препараттың жүйкесін салғанда, бұлшықеттің жиырылғандығын байқайды.  </vt:lpstr>
      <vt:lpstr>Жүйке талшықтарының қозуды өткізу механизімі </vt:lpstr>
      <vt:lpstr>Қозуды өткізу заңдылықтары </vt:lpstr>
      <vt:lpstr>Қозғыштықтың  өлшемдері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Атанбаева Гулшат</dc:creator>
  <cp:lastModifiedBy>админ</cp:lastModifiedBy>
  <cp:revision>34</cp:revision>
  <dcterms:created xsi:type="dcterms:W3CDTF">2018-12-19T03:56:06Z</dcterms:created>
  <dcterms:modified xsi:type="dcterms:W3CDTF">2021-08-20T10:49:39Z</dcterms:modified>
</cp:coreProperties>
</file>